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0"/>
  </p:notesMasterIdLst>
  <p:sldIdLst>
    <p:sldId id="256" r:id="rId2"/>
    <p:sldId id="284" r:id="rId3"/>
    <p:sldId id="312" r:id="rId4"/>
    <p:sldId id="311" r:id="rId5"/>
    <p:sldId id="304" r:id="rId6"/>
    <p:sldId id="317" r:id="rId7"/>
    <p:sldId id="293" r:id="rId8"/>
    <p:sldId id="294" r:id="rId9"/>
    <p:sldId id="295" r:id="rId10"/>
    <p:sldId id="305" r:id="rId11"/>
    <p:sldId id="303" r:id="rId12"/>
    <p:sldId id="306" r:id="rId13"/>
    <p:sldId id="313" r:id="rId14"/>
    <p:sldId id="307" r:id="rId15"/>
    <p:sldId id="296" r:id="rId16"/>
    <p:sldId id="297" r:id="rId17"/>
    <p:sldId id="299" r:id="rId18"/>
    <p:sldId id="300" r:id="rId19"/>
    <p:sldId id="308" r:id="rId20"/>
    <p:sldId id="298" r:id="rId21"/>
    <p:sldId id="309" r:id="rId22"/>
    <p:sldId id="301" r:id="rId23"/>
    <p:sldId id="302" r:id="rId24"/>
    <p:sldId id="310" r:id="rId25"/>
    <p:sldId id="291" r:id="rId26"/>
    <p:sldId id="314" r:id="rId27"/>
    <p:sldId id="315" r:id="rId28"/>
    <p:sldId id="3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2" autoAdjust="0"/>
    <p:restoredTop sz="94660"/>
  </p:normalViewPr>
  <p:slideViewPr>
    <p:cSldViewPr snapToGrid="0">
      <p:cViewPr varScale="1">
        <p:scale>
          <a:sx n="92" d="100"/>
          <a:sy n="92" d="100"/>
        </p:scale>
        <p:origin x="-536" y="-11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79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557BF-BA70-4545-8F2D-64261B795DD6}" type="datetimeFigureOut">
              <a:rPr lang="en-US" smtClean="0"/>
              <a:t>2/3/19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C71CC-BFF4-48F3-9B50-47A1CAE96EC6}" type="slidenum">
              <a:rPr lang="en-US" smtClean="0"/>
              <a:t>‹#›</a:t>
            </a:fld>
            <a:endParaRPr lang="en-US" dirty="0"/>
          </a:p>
        </p:txBody>
      </p:sp>
    </p:spTree>
    <p:extLst>
      <p:ext uri="{BB962C8B-B14F-4D97-AF65-F5344CB8AC3E}">
        <p14:creationId xmlns:p14="http://schemas.microsoft.com/office/powerpoint/2010/main" val="298946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a:t>
            </a:fld>
            <a:endParaRPr lang="en-US" dirty="0"/>
          </a:p>
        </p:txBody>
      </p:sp>
    </p:spTree>
    <p:extLst>
      <p:ext uri="{BB962C8B-B14F-4D97-AF65-F5344CB8AC3E}">
        <p14:creationId xmlns:p14="http://schemas.microsoft.com/office/powerpoint/2010/main" val="2928082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11</a:t>
            </a:fld>
            <a:endParaRPr lang="en-US" dirty="0"/>
          </a:p>
        </p:txBody>
      </p:sp>
    </p:spTree>
    <p:extLst>
      <p:ext uri="{BB962C8B-B14F-4D97-AF65-F5344CB8AC3E}">
        <p14:creationId xmlns:p14="http://schemas.microsoft.com/office/powerpoint/2010/main" val="174582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12</a:t>
            </a:fld>
            <a:endParaRPr lang="en-US" dirty="0"/>
          </a:p>
        </p:txBody>
      </p:sp>
    </p:spTree>
    <p:extLst>
      <p:ext uri="{BB962C8B-B14F-4D97-AF65-F5344CB8AC3E}">
        <p14:creationId xmlns:p14="http://schemas.microsoft.com/office/powerpoint/2010/main" val="2565917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13</a:t>
            </a:fld>
            <a:endParaRPr lang="en-US" dirty="0"/>
          </a:p>
        </p:txBody>
      </p:sp>
    </p:spTree>
    <p:extLst>
      <p:ext uri="{BB962C8B-B14F-4D97-AF65-F5344CB8AC3E}">
        <p14:creationId xmlns:p14="http://schemas.microsoft.com/office/powerpoint/2010/main" val="1960524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14</a:t>
            </a:fld>
            <a:endParaRPr lang="en-US" dirty="0"/>
          </a:p>
        </p:txBody>
      </p:sp>
    </p:spTree>
    <p:extLst>
      <p:ext uri="{BB962C8B-B14F-4D97-AF65-F5344CB8AC3E}">
        <p14:creationId xmlns:p14="http://schemas.microsoft.com/office/powerpoint/2010/main" val="100592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15</a:t>
            </a:fld>
            <a:endParaRPr lang="en-US" dirty="0"/>
          </a:p>
        </p:txBody>
      </p:sp>
    </p:spTree>
    <p:extLst>
      <p:ext uri="{BB962C8B-B14F-4D97-AF65-F5344CB8AC3E}">
        <p14:creationId xmlns:p14="http://schemas.microsoft.com/office/powerpoint/2010/main" val="287786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16</a:t>
            </a:fld>
            <a:endParaRPr lang="en-US" dirty="0"/>
          </a:p>
        </p:txBody>
      </p:sp>
    </p:spTree>
    <p:extLst>
      <p:ext uri="{BB962C8B-B14F-4D97-AF65-F5344CB8AC3E}">
        <p14:creationId xmlns:p14="http://schemas.microsoft.com/office/powerpoint/2010/main" val="265075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17</a:t>
            </a:fld>
            <a:endParaRPr lang="en-US" dirty="0"/>
          </a:p>
        </p:txBody>
      </p:sp>
    </p:spTree>
    <p:extLst>
      <p:ext uri="{BB962C8B-B14F-4D97-AF65-F5344CB8AC3E}">
        <p14:creationId xmlns:p14="http://schemas.microsoft.com/office/powerpoint/2010/main" val="2521135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18</a:t>
            </a:fld>
            <a:endParaRPr lang="en-US" dirty="0"/>
          </a:p>
        </p:txBody>
      </p:sp>
    </p:spTree>
    <p:extLst>
      <p:ext uri="{BB962C8B-B14F-4D97-AF65-F5344CB8AC3E}">
        <p14:creationId xmlns:p14="http://schemas.microsoft.com/office/powerpoint/2010/main" val="265494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19</a:t>
            </a:fld>
            <a:endParaRPr lang="en-US" dirty="0"/>
          </a:p>
        </p:txBody>
      </p:sp>
    </p:spTree>
    <p:extLst>
      <p:ext uri="{BB962C8B-B14F-4D97-AF65-F5344CB8AC3E}">
        <p14:creationId xmlns:p14="http://schemas.microsoft.com/office/powerpoint/2010/main" val="2489033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20</a:t>
            </a:fld>
            <a:endParaRPr lang="en-US" dirty="0"/>
          </a:p>
        </p:txBody>
      </p:sp>
    </p:spTree>
    <p:extLst>
      <p:ext uri="{BB962C8B-B14F-4D97-AF65-F5344CB8AC3E}">
        <p14:creationId xmlns:p14="http://schemas.microsoft.com/office/powerpoint/2010/main" val="24479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a:t>
            </a:fld>
            <a:endParaRPr lang="en-US" dirty="0"/>
          </a:p>
        </p:txBody>
      </p:sp>
    </p:spTree>
    <p:extLst>
      <p:ext uri="{BB962C8B-B14F-4D97-AF65-F5344CB8AC3E}">
        <p14:creationId xmlns:p14="http://schemas.microsoft.com/office/powerpoint/2010/main" val="351897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21</a:t>
            </a:fld>
            <a:endParaRPr lang="en-US" dirty="0"/>
          </a:p>
        </p:txBody>
      </p:sp>
    </p:spTree>
    <p:extLst>
      <p:ext uri="{BB962C8B-B14F-4D97-AF65-F5344CB8AC3E}">
        <p14:creationId xmlns:p14="http://schemas.microsoft.com/office/powerpoint/2010/main" val="3016064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22</a:t>
            </a:fld>
            <a:endParaRPr lang="en-US" dirty="0"/>
          </a:p>
        </p:txBody>
      </p:sp>
    </p:spTree>
    <p:extLst>
      <p:ext uri="{BB962C8B-B14F-4D97-AF65-F5344CB8AC3E}">
        <p14:creationId xmlns:p14="http://schemas.microsoft.com/office/powerpoint/2010/main" val="2578644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23</a:t>
            </a:fld>
            <a:endParaRPr lang="en-US" dirty="0"/>
          </a:p>
        </p:txBody>
      </p:sp>
    </p:spTree>
    <p:extLst>
      <p:ext uri="{BB962C8B-B14F-4D97-AF65-F5344CB8AC3E}">
        <p14:creationId xmlns:p14="http://schemas.microsoft.com/office/powerpoint/2010/main" val="1085058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24</a:t>
            </a:fld>
            <a:endParaRPr lang="en-US" dirty="0"/>
          </a:p>
        </p:txBody>
      </p:sp>
    </p:spTree>
    <p:extLst>
      <p:ext uri="{BB962C8B-B14F-4D97-AF65-F5344CB8AC3E}">
        <p14:creationId xmlns:p14="http://schemas.microsoft.com/office/powerpoint/2010/main" val="305692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3</a:t>
            </a:fld>
            <a:endParaRPr lang="en-US" dirty="0"/>
          </a:p>
        </p:txBody>
      </p:sp>
    </p:spTree>
    <p:extLst>
      <p:ext uri="{BB962C8B-B14F-4D97-AF65-F5344CB8AC3E}">
        <p14:creationId xmlns:p14="http://schemas.microsoft.com/office/powerpoint/2010/main" val="10319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4</a:t>
            </a:fld>
            <a:endParaRPr lang="en-US" dirty="0"/>
          </a:p>
        </p:txBody>
      </p:sp>
    </p:spTree>
    <p:extLst>
      <p:ext uri="{BB962C8B-B14F-4D97-AF65-F5344CB8AC3E}">
        <p14:creationId xmlns:p14="http://schemas.microsoft.com/office/powerpoint/2010/main" val="37454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5</a:t>
            </a:fld>
            <a:endParaRPr lang="en-US" dirty="0"/>
          </a:p>
        </p:txBody>
      </p:sp>
    </p:spTree>
    <p:extLst>
      <p:ext uri="{BB962C8B-B14F-4D97-AF65-F5344CB8AC3E}">
        <p14:creationId xmlns:p14="http://schemas.microsoft.com/office/powerpoint/2010/main" val="109740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7</a:t>
            </a:fld>
            <a:endParaRPr lang="en-US" dirty="0"/>
          </a:p>
        </p:txBody>
      </p:sp>
    </p:spTree>
    <p:extLst>
      <p:ext uri="{BB962C8B-B14F-4D97-AF65-F5344CB8AC3E}">
        <p14:creationId xmlns:p14="http://schemas.microsoft.com/office/powerpoint/2010/main" val="1597864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8</a:t>
            </a:fld>
            <a:endParaRPr lang="en-US" dirty="0"/>
          </a:p>
        </p:txBody>
      </p:sp>
    </p:spTree>
    <p:extLst>
      <p:ext uri="{BB962C8B-B14F-4D97-AF65-F5344CB8AC3E}">
        <p14:creationId xmlns:p14="http://schemas.microsoft.com/office/powerpoint/2010/main" val="265056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9</a:t>
            </a:fld>
            <a:endParaRPr lang="en-US" dirty="0"/>
          </a:p>
        </p:txBody>
      </p:sp>
    </p:spTree>
    <p:extLst>
      <p:ext uri="{BB962C8B-B14F-4D97-AF65-F5344CB8AC3E}">
        <p14:creationId xmlns:p14="http://schemas.microsoft.com/office/powerpoint/2010/main" val="418213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AA1C71CC-BFF4-48F3-9B50-47A1CAE96EC6}" type="slidenum">
              <a:rPr lang="en-US" smtClean="0"/>
              <a:t>10</a:t>
            </a:fld>
            <a:endParaRPr lang="en-US" dirty="0"/>
          </a:p>
        </p:txBody>
      </p:sp>
    </p:spTree>
    <p:extLst>
      <p:ext uri="{BB962C8B-B14F-4D97-AF65-F5344CB8AC3E}">
        <p14:creationId xmlns:p14="http://schemas.microsoft.com/office/powerpoint/2010/main" val="291615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63CCD62-C6E3-482A-B7DC-C2CAA9F349CD}" type="datetimeFigureOut">
              <a:rPr lang="en-US" smtClean="0"/>
              <a:t>2/3/19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210F3B2-1648-48B8-9231-3A2747FDD04C}"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06439450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CCD62-C6E3-482A-B7DC-C2CAA9F349CD}" type="datetimeFigureOut">
              <a:rPr lang="en-US" smtClean="0"/>
              <a:t>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110217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CCD62-C6E3-482A-B7DC-C2CAA9F349CD}" type="datetimeFigureOut">
              <a:rPr lang="en-US" smtClean="0"/>
              <a:t>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10063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CCD62-C6E3-482A-B7DC-C2CAA9F349CD}" type="datetimeFigureOut">
              <a:rPr lang="en-US" smtClean="0"/>
              <a:t>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153269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63CCD62-C6E3-482A-B7DC-C2CAA9F349CD}" type="datetimeFigureOut">
              <a:rPr lang="en-US" smtClean="0"/>
              <a:t>2/3/19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210F3B2-1648-48B8-9231-3A2747FDD04C}"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389226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3CCD62-C6E3-482A-B7DC-C2CAA9F349CD}" type="datetimeFigureOut">
              <a:rPr lang="en-US" smtClean="0"/>
              <a:t>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76235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3CCD62-C6E3-482A-B7DC-C2CAA9F349CD}" type="datetimeFigureOut">
              <a:rPr lang="en-US" smtClean="0"/>
              <a:t>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93682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3CCD62-C6E3-482A-B7DC-C2CAA9F349CD}" type="datetimeFigureOut">
              <a:rPr lang="en-US" smtClean="0"/>
              <a:t>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205302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3CCD62-C6E3-482A-B7DC-C2CAA9F349CD}" type="datetimeFigureOut">
              <a:rPr lang="en-US" smtClean="0"/>
              <a:t>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10F3B2-1648-48B8-9231-3A2747FDD04C}" type="slidenum">
              <a:rPr lang="en-US" smtClean="0"/>
              <a:t>‹#›</a:t>
            </a:fld>
            <a:endParaRPr lang="en-US" dirty="0"/>
          </a:p>
        </p:txBody>
      </p:sp>
    </p:spTree>
    <p:extLst>
      <p:ext uri="{BB962C8B-B14F-4D97-AF65-F5344CB8AC3E}">
        <p14:creationId xmlns:p14="http://schemas.microsoft.com/office/powerpoint/2010/main" val="157165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63CCD62-C6E3-482A-B7DC-C2CAA9F349CD}" type="datetimeFigureOut">
              <a:rPr lang="en-US" smtClean="0"/>
              <a:t>2/3/19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210F3B2-1648-48B8-9231-3A2747FDD04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906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63CCD62-C6E3-482A-B7DC-C2CAA9F349CD}" type="datetimeFigureOut">
              <a:rPr lang="en-US" smtClean="0"/>
              <a:t>2/3/19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210F3B2-1648-48B8-9231-3A2747FDD04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1073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63CCD62-C6E3-482A-B7DC-C2CAA9F349CD}" type="datetimeFigureOut">
              <a:rPr lang="en-US" smtClean="0"/>
              <a:t>2/3/19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210F3B2-1648-48B8-9231-3A2747FDD04C}"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394823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6432" y="1788454"/>
            <a:ext cx="9522068" cy="1877938"/>
          </a:xfrm>
        </p:spPr>
        <p:txBody>
          <a:bodyPr/>
          <a:lstStyle/>
          <a:p>
            <a:r>
              <a:rPr lang="en-US" sz="3600" b="1" u="sng" dirty="0" smtClean="0">
                <a:solidFill>
                  <a:srgbClr val="FF0000"/>
                </a:solidFill>
                <a:latin typeface="Comic Sans MS" charset="0"/>
                <a:ea typeface="Comic Sans MS" charset="0"/>
                <a:cs typeface="Comic Sans MS" charset="0"/>
              </a:rPr>
              <a:t/>
            </a:r>
            <a:br>
              <a:rPr lang="en-US" sz="3600" b="1" u="sng" dirty="0" smtClean="0">
                <a:solidFill>
                  <a:srgbClr val="FF0000"/>
                </a:solidFill>
                <a:latin typeface="Comic Sans MS" charset="0"/>
                <a:ea typeface="Comic Sans MS" charset="0"/>
                <a:cs typeface="Comic Sans MS" charset="0"/>
              </a:rPr>
            </a:br>
            <a:r>
              <a:rPr lang="en-US" sz="3600" b="1" u="sng" dirty="0">
                <a:solidFill>
                  <a:srgbClr val="FF0000"/>
                </a:solidFill>
                <a:latin typeface="Comic Sans MS" charset="0"/>
                <a:ea typeface="Comic Sans MS" charset="0"/>
                <a:cs typeface="Comic Sans MS" charset="0"/>
              </a:rPr>
              <a:t/>
            </a:r>
            <a:br>
              <a:rPr lang="en-US" sz="3600" b="1" u="sng" dirty="0">
                <a:solidFill>
                  <a:srgbClr val="FF0000"/>
                </a:solidFill>
                <a:latin typeface="Comic Sans MS" charset="0"/>
                <a:ea typeface="Comic Sans MS" charset="0"/>
                <a:cs typeface="Comic Sans MS" charset="0"/>
              </a:rPr>
            </a:br>
            <a:r>
              <a:rPr lang="en-US" sz="3600" b="1" u="sng" dirty="0" smtClean="0">
                <a:solidFill>
                  <a:srgbClr val="FF0000"/>
                </a:solidFill>
                <a:latin typeface="Comic Sans MS" charset="0"/>
                <a:ea typeface="Comic Sans MS" charset="0"/>
                <a:cs typeface="Comic Sans MS" charset="0"/>
              </a:rPr>
              <a:t/>
            </a:r>
            <a:br>
              <a:rPr lang="en-US" sz="3600" b="1" u="sng" dirty="0" smtClean="0">
                <a:solidFill>
                  <a:srgbClr val="FF0000"/>
                </a:solidFill>
                <a:latin typeface="Comic Sans MS" charset="0"/>
                <a:ea typeface="Comic Sans MS" charset="0"/>
                <a:cs typeface="Comic Sans MS" charset="0"/>
              </a:rPr>
            </a:br>
            <a:r>
              <a:rPr lang="en-US" sz="3600" b="1" u="sng" dirty="0" smtClean="0">
                <a:solidFill>
                  <a:srgbClr val="FF0000"/>
                </a:solidFill>
                <a:latin typeface="Comic Sans MS" charset="0"/>
                <a:ea typeface="Comic Sans MS" charset="0"/>
                <a:cs typeface="Comic Sans MS" charset="0"/>
              </a:rPr>
              <a:t>firm Histories</a:t>
            </a:r>
            <a:r>
              <a:rPr lang="en-US" sz="3600" b="1" u="sng" dirty="0">
                <a:solidFill>
                  <a:srgbClr val="FF0000"/>
                </a:solidFill>
                <a:latin typeface="Comic Sans MS" charset="0"/>
                <a:ea typeface="Comic Sans MS" charset="0"/>
                <a:cs typeface="Comic Sans MS" charset="0"/>
              </a:rPr>
              <a:t/>
            </a:r>
            <a:br>
              <a:rPr lang="en-US" sz="3600" b="1" u="sng" dirty="0">
                <a:solidFill>
                  <a:srgbClr val="FF0000"/>
                </a:solidFill>
                <a:latin typeface="Comic Sans MS" charset="0"/>
                <a:ea typeface="Comic Sans MS" charset="0"/>
                <a:cs typeface="Comic Sans MS" charset="0"/>
              </a:rPr>
            </a:br>
            <a:r>
              <a:rPr lang="en-US" sz="3600" b="1" u="sng" dirty="0">
                <a:solidFill>
                  <a:srgbClr val="FF0000"/>
                </a:solidFill>
                <a:latin typeface="Comic Sans MS" charset="0"/>
                <a:ea typeface="Comic Sans MS" charset="0"/>
                <a:cs typeface="Comic Sans MS" charset="0"/>
              </a:rPr>
              <a:t/>
            </a:r>
            <a:br>
              <a:rPr lang="en-US" sz="3600" b="1" u="sng" dirty="0">
                <a:solidFill>
                  <a:srgbClr val="FF0000"/>
                </a:solidFill>
                <a:latin typeface="Comic Sans MS" charset="0"/>
                <a:ea typeface="Comic Sans MS" charset="0"/>
                <a:cs typeface="Comic Sans MS" charset="0"/>
              </a:rPr>
            </a:br>
            <a:endParaRPr lang="en-US" sz="3600" b="1" u="sng" dirty="0">
              <a:solidFill>
                <a:srgbClr val="FF0000"/>
              </a:solidFill>
              <a:latin typeface="Comic Sans MS" charset="0"/>
              <a:ea typeface="Comic Sans MS" charset="0"/>
              <a:cs typeface="Comic Sans MS" charset="0"/>
            </a:endParaRPr>
          </a:p>
        </p:txBody>
      </p:sp>
      <p:sp>
        <p:nvSpPr>
          <p:cNvPr id="3" name="Subtitle 2"/>
          <p:cNvSpPr>
            <a:spLocks noGrp="1"/>
          </p:cNvSpPr>
          <p:nvPr>
            <p:ph type="subTitle" idx="1"/>
          </p:nvPr>
        </p:nvSpPr>
        <p:spPr/>
        <p:txBody>
          <a:bodyPr/>
          <a:lstStyle/>
          <a:p>
            <a:r>
              <a:rPr lang="en-US" dirty="0">
                <a:solidFill>
                  <a:srgbClr val="FF0000"/>
                </a:solidFill>
                <a:latin typeface="Comic Sans MS" panose="030F0702030302020204" pitchFamily="66" charset="0"/>
              </a:rPr>
              <a:t>A/P Medha Kudaisya </a:t>
            </a:r>
          </a:p>
        </p:txBody>
      </p:sp>
    </p:spTree>
    <p:extLst>
      <p:ext uri="{BB962C8B-B14F-4D97-AF65-F5344CB8AC3E}">
        <p14:creationId xmlns:p14="http://schemas.microsoft.com/office/powerpoint/2010/main" val="102872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977" y="132645"/>
            <a:ext cx="9601200" cy="1485900"/>
          </a:xfrm>
        </p:spPr>
        <p:txBody>
          <a:bodyPr/>
          <a:lstStyle/>
          <a:p>
            <a:r>
              <a:rPr lang="en-US" sz="3200" b="1" u="sng" dirty="0" smtClean="0">
                <a:solidFill>
                  <a:srgbClr val="FF0000"/>
                </a:solidFill>
                <a:latin typeface="Comic Sans MS" charset="0"/>
                <a:ea typeface="Comic Sans MS" charset="0"/>
                <a:cs typeface="Comic Sans MS" charset="0"/>
              </a:rPr>
              <a:t>Early Years of Cold Storage (I) </a:t>
            </a:r>
            <a:endParaRPr lang="en-US" sz="3200" b="1" u="sng" dirty="0">
              <a:solidFill>
                <a:srgbClr val="FF0000"/>
              </a:solidFill>
              <a:latin typeface="Comic Sans MS" charset="0"/>
              <a:ea typeface="Comic Sans MS" charset="0"/>
              <a:cs typeface="Comic Sans MS" charset="0"/>
            </a:endParaRPr>
          </a:p>
        </p:txBody>
      </p:sp>
      <p:sp>
        <p:nvSpPr>
          <p:cNvPr id="3" name="Content Placeholder 2"/>
          <p:cNvSpPr>
            <a:spLocks noGrp="1"/>
          </p:cNvSpPr>
          <p:nvPr>
            <p:ph idx="1"/>
          </p:nvPr>
        </p:nvSpPr>
        <p:spPr>
          <a:xfrm>
            <a:off x="682976" y="846667"/>
            <a:ext cx="10651067" cy="6197599"/>
          </a:xfrm>
        </p:spPr>
        <p:txBody>
          <a:bodyPr>
            <a:noAutofit/>
          </a:bodyPr>
          <a:lstStyle/>
          <a:p>
            <a:r>
              <a:rPr lang="en-US" sz="2800" dirty="0" smtClean="0">
                <a:latin typeface="Comic Sans MS" charset="0"/>
                <a:ea typeface="Comic Sans MS" charset="0"/>
                <a:cs typeface="Comic Sans MS" charset="0"/>
              </a:rPr>
              <a:t>1903: Cold Storage registered : </a:t>
            </a:r>
            <a:r>
              <a:rPr lang="en-US" sz="2800" dirty="0" err="1" smtClean="0">
                <a:latin typeface="Comic Sans MS" charset="0"/>
                <a:ea typeface="Comic Sans MS" charset="0"/>
                <a:cs typeface="Comic Sans MS" charset="0"/>
              </a:rPr>
              <a:t>Deburgh</a:t>
            </a:r>
            <a:r>
              <a:rPr lang="en-US" sz="2800" dirty="0" smtClean="0">
                <a:latin typeface="Comic Sans MS" charset="0"/>
                <a:ea typeface="Comic Sans MS" charset="0"/>
                <a:cs typeface="Comic Sans MS" charset="0"/>
              </a:rPr>
              <a:t> Persee &amp; H W H Stevans</a:t>
            </a:r>
          </a:p>
          <a:p>
            <a:pPr lvl="1"/>
            <a:r>
              <a:rPr lang="en-US" sz="2800" i="0" dirty="0" err="1" smtClean="0">
                <a:latin typeface="Comic Sans MS" charset="0"/>
                <a:ea typeface="Comic Sans MS" charset="0"/>
                <a:cs typeface="Comic Sans MS" charset="0"/>
              </a:rPr>
              <a:t>Persee</a:t>
            </a:r>
            <a:r>
              <a:rPr lang="en-US" sz="2800" i="0" dirty="0" smtClean="0">
                <a:latin typeface="Comic Sans MS" charset="0"/>
                <a:ea typeface="Comic Sans MS" charset="0"/>
                <a:cs typeface="Comic Sans MS" charset="0"/>
              </a:rPr>
              <a:t> : Chairman, </a:t>
            </a:r>
            <a:r>
              <a:rPr lang="en-US" sz="2800" i="0" dirty="0" err="1" smtClean="0">
                <a:latin typeface="Comic Sans MS" charset="0"/>
                <a:ea typeface="Comic Sans MS" charset="0"/>
                <a:cs typeface="Comic Sans MS" charset="0"/>
              </a:rPr>
              <a:t>Raub</a:t>
            </a:r>
            <a:r>
              <a:rPr lang="en-US" sz="2800" i="0" dirty="0" smtClean="0">
                <a:latin typeface="Comic Sans MS" charset="0"/>
                <a:ea typeface="Comic Sans MS" charset="0"/>
                <a:cs typeface="Comic Sans MS" charset="0"/>
              </a:rPr>
              <a:t> Australian Gold Mining Co ltd.</a:t>
            </a:r>
          </a:p>
          <a:p>
            <a:pPr lvl="1"/>
            <a:r>
              <a:rPr lang="en-US" sz="2800" i="0" dirty="0" err="1" smtClean="0">
                <a:latin typeface="Comic Sans MS" charset="0"/>
                <a:ea typeface="Comic Sans MS" charset="0"/>
                <a:cs typeface="Comic Sans MS" charset="0"/>
              </a:rPr>
              <a:t>Stevans</a:t>
            </a:r>
            <a:r>
              <a:rPr lang="en-US" sz="2800" i="0" dirty="0">
                <a:latin typeface="Comic Sans MS" charset="0"/>
                <a:ea typeface="Comic Sans MS" charset="0"/>
                <a:cs typeface="Comic Sans MS" charset="0"/>
              </a:rPr>
              <a:t> </a:t>
            </a:r>
            <a:r>
              <a:rPr lang="en-US" sz="2800" i="0" dirty="0" smtClean="0">
                <a:latin typeface="Comic Sans MS" charset="0"/>
                <a:ea typeface="Comic Sans MS" charset="0"/>
                <a:cs typeface="Comic Sans MS" charset="0"/>
              </a:rPr>
              <a:t>: Manager of Victoria River Downs</a:t>
            </a:r>
          </a:p>
          <a:p>
            <a:pPr marL="0" lvl="1" indent="0">
              <a:buNone/>
            </a:pPr>
            <a:endParaRPr lang="en-US" sz="2800" i="0" dirty="0">
              <a:latin typeface="Comic Sans MS" charset="0"/>
              <a:ea typeface="Comic Sans MS" charset="0"/>
              <a:cs typeface="Comic Sans MS" charset="0"/>
            </a:endParaRPr>
          </a:p>
          <a:p>
            <a:pPr lvl="1">
              <a:buFont typeface="Wingdings" charset="2"/>
              <a:buChar char="§"/>
            </a:pPr>
            <a:r>
              <a:rPr lang="en-US" sz="2800" i="0" dirty="0" smtClean="0">
                <a:latin typeface="Comic Sans MS" charset="0"/>
                <a:ea typeface="Comic Sans MS" charset="0"/>
                <a:cs typeface="Comic Sans MS" charset="0"/>
              </a:rPr>
              <a:t>Bought land in Borneo Wharf, Keppel Harbor: cold storage (2 insulated rooms, 200 tons </a:t>
            </a:r>
            <a:r>
              <a:rPr lang="en-US" sz="2800" i="0" dirty="0">
                <a:latin typeface="Comic Sans MS" charset="0"/>
                <a:ea typeface="Comic Sans MS" charset="0"/>
                <a:cs typeface="Comic Sans MS" charset="0"/>
              </a:rPr>
              <a:t>refrigeration </a:t>
            </a:r>
            <a:r>
              <a:rPr lang="en-US" sz="2800" i="0" dirty="0" smtClean="0">
                <a:latin typeface="Comic Sans MS" charset="0"/>
                <a:ea typeface="Comic Sans MS" charset="0"/>
                <a:cs typeface="Comic Sans MS" charset="0"/>
              </a:rPr>
              <a:t>facility)</a:t>
            </a:r>
          </a:p>
          <a:p>
            <a:pPr marL="0" lvl="1" indent="0">
              <a:buNone/>
            </a:pPr>
            <a:endParaRPr lang="en-US" sz="2800" i="0" dirty="0">
              <a:latin typeface="Comic Sans MS" charset="0"/>
              <a:ea typeface="Comic Sans MS" charset="0"/>
              <a:cs typeface="Comic Sans MS" charset="0"/>
            </a:endParaRPr>
          </a:p>
          <a:p>
            <a:pPr>
              <a:buFont typeface="Wingdings" charset="2"/>
              <a:buChar char="§"/>
            </a:pPr>
            <a:r>
              <a:rPr lang="en-US" sz="2800" i="0" dirty="0" smtClean="0">
                <a:latin typeface="Comic Sans MS" charset="0"/>
                <a:ea typeface="Comic Sans MS" charset="0"/>
                <a:cs typeface="Comic Sans MS" charset="0"/>
              </a:rPr>
              <a:t>Retail operations, 1905: Orchard Road </a:t>
            </a:r>
          </a:p>
          <a:p>
            <a:pPr marL="0" lvl="2" indent="0">
              <a:buNone/>
            </a:pPr>
            <a:r>
              <a:rPr lang="en-US" sz="2600" dirty="0" smtClean="0">
                <a:latin typeface="Comic Sans MS" charset="0"/>
                <a:ea typeface="Comic Sans MS" charset="0"/>
                <a:cs typeface="Comic Sans MS" charset="0"/>
              </a:rPr>
              <a:t>             </a:t>
            </a:r>
            <a:r>
              <a:rPr lang="en-US" sz="2600" i="0" dirty="0" smtClean="0">
                <a:latin typeface="Comic Sans MS" charset="0"/>
                <a:ea typeface="Comic Sans MS" charset="0"/>
                <a:cs typeface="Comic Sans MS" charset="0"/>
              </a:rPr>
              <a:t>frozen meats, poultry, dairy products imported from Australia</a:t>
            </a:r>
            <a:r>
              <a:rPr lang="en-US" sz="2600" i="0" dirty="0">
                <a:latin typeface="Comic Sans MS" charset="0"/>
                <a:ea typeface="Comic Sans MS" charset="0"/>
                <a:cs typeface="Comic Sans MS" charset="0"/>
              </a:rPr>
              <a:t>	</a:t>
            </a:r>
            <a:endParaRPr lang="en-US" sz="2600" i="0" dirty="0" smtClean="0">
              <a:latin typeface="Comic Sans MS" charset="0"/>
              <a:ea typeface="Comic Sans MS" charset="0"/>
              <a:cs typeface="Comic Sans MS" charset="0"/>
            </a:endParaRPr>
          </a:p>
          <a:p>
            <a:pPr lvl="1">
              <a:buFont typeface="Wingdings" charset="2"/>
              <a:buChar char="§"/>
            </a:pPr>
            <a:r>
              <a:rPr lang="en-US" sz="2800" i="0" dirty="0" smtClean="0">
                <a:latin typeface="Comic Sans MS" charset="0"/>
                <a:ea typeface="Comic Sans MS" charset="0"/>
                <a:cs typeface="Comic Sans MS" charset="0"/>
              </a:rPr>
              <a:t>Pioneered processing &amp; distribution of hygienic food supplies in Malaya</a:t>
            </a:r>
            <a:endParaRPr lang="en-US" sz="2800" i="0" dirty="0">
              <a:latin typeface="Comic Sans MS" charset="0"/>
              <a:ea typeface="Comic Sans MS" charset="0"/>
              <a:cs typeface="Comic Sans MS" charset="0"/>
            </a:endParaRPr>
          </a:p>
        </p:txBody>
      </p:sp>
    </p:spTree>
    <p:extLst>
      <p:ext uri="{BB962C8B-B14F-4D97-AF65-F5344CB8AC3E}">
        <p14:creationId xmlns:p14="http://schemas.microsoft.com/office/powerpoint/2010/main" val="97869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054" y="185612"/>
            <a:ext cx="9784968" cy="6642278"/>
          </a:xfrm>
          <a:prstGeom prst="rect">
            <a:avLst/>
          </a:prstGeom>
        </p:spPr>
      </p:pic>
    </p:spTree>
    <p:extLst>
      <p:ext uri="{BB962C8B-B14F-4D97-AF65-F5344CB8AC3E}">
        <p14:creationId xmlns:p14="http://schemas.microsoft.com/office/powerpoint/2010/main" val="2971676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0844" y="2191674"/>
            <a:ext cx="9968089" cy="2569806"/>
          </a:xfrm>
          <a:prstGeom prst="rect">
            <a:avLst/>
          </a:prstGeom>
        </p:spPr>
        <p:txBody>
          <a:bodyPr wrap="square">
            <a:spAutoFit/>
          </a:bodyPr>
          <a:lstStyle/>
          <a:p>
            <a:pPr>
              <a:lnSpc>
                <a:spcPct val="107000"/>
              </a:lnSpc>
              <a:spcAft>
                <a:spcPts val="800"/>
              </a:spcAft>
            </a:pPr>
            <a:r>
              <a:rPr lang="en-SG" dirty="0">
                <a:solidFill>
                  <a:srgbClr val="000000"/>
                </a:solidFill>
                <a:latin typeface="Garamond" charset="0"/>
                <a:ea typeface="Calibri" charset="0"/>
                <a:cs typeface="Arial" charset="0"/>
              </a:rPr>
              <a:t> </a:t>
            </a:r>
            <a:endParaRPr lang="en-GB" sz="2000" dirty="0">
              <a:latin typeface="Comic Sans MS" charset="0"/>
              <a:ea typeface="Comic Sans MS" charset="0"/>
              <a:cs typeface="Comic Sans MS" charset="0"/>
            </a:endParaRPr>
          </a:p>
          <a:p>
            <a:pPr>
              <a:lnSpc>
                <a:spcPct val="107000"/>
              </a:lnSpc>
              <a:spcAft>
                <a:spcPts val="800"/>
              </a:spcAft>
            </a:pPr>
            <a:r>
              <a:rPr lang="en-SG" sz="2000" i="1" dirty="0" smtClean="0">
                <a:solidFill>
                  <a:srgbClr val="000000"/>
                </a:solidFill>
                <a:latin typeface="Comic Sans MS" charset="0"/>
                <a:ea typeface="Comic Sans MS" charset="0"/>
                <a:cs typeface="Comic Sans MS" charset="0"/>
              </a:rPr>
              <a:t>Straits Times </a:t>
            </a:r>
            <a:r>
              <a:rPr lang="en-SG" sz="2000" dirty="0" smtClean="0">
                <a:solidFill>
                  <a:srgbClr val="000000"/>
                </a:solidFill>
                <a:latin typeface="Comic Sans MS" charset="0"/>
                <a:ea typeface="Comic Sans MS" charset="0"/>
                <a:cs typeface="Comic Sans MS" charset="0"/>
              </a:rPr>
              <a:t>20 June, 1903: </a:t>
            </a:r>
          </a:p>
          <a:p>
            <a:pPr>
              <a:lnSpc>
                <a:spcPct val="107000"/>
              </a:lnSpc>
              <a:spcAft>
                <a:spcPts val="800"/>
              </a:spcAft>
            </a:pPr>
            <a:r>
              <a:rPr lang="en-SG" sz="2000" dirty="0" smtClean="0">
                <a:solidFill>
                  <a:srgbClr val="000000"/>
                </a:solidFill>
                <a:latin typeface="Comic Sans MS" charset="0"/>
                <a:ea typeface="Comic Sans MS" charset="0"/>
                <a:cs typeface="Comic Sans MS" charset="0"/>
              </a:rPr>
              <a:t>‘The mere fact of obtaining a healthy and wholesome supply of animal food, fresh butter, poultry etc. of a quality about which there can be no doubt, is in itself a great inducement to become a shareholder </a:t>
            </a:r>
            <a:r>
              <a:rPr lang="mr-IN" sz="2000" dirty="0" smtClean="0">
                <a:solidFill>
                  <a:srgbClr val="000000"/>
                </a:solidFill>
                <a:latin typeface="Comic Sans MS" charset="0"/>
                <a:ea typeface="Comic Sans MS" charset="0"/>
                <a:cs typeface="Comic Sans MS" charset="0"/>
              </a:rPr>
              <a:t>……</a:t>
            </a:r>
            <a:r>
              <a:rPr lang="en-US" sz="2000" dirty="0" smtClean="0">
                <a:solidFill>
                  <a:srgbClr val="000000"/>
                </a:solidFill>
                <a:latin typeface="Comic Sans MS" charset="0"/>
                <a:ea typeface="Comic Sans MS" charset="0"/>
                <a:cs typeface="Comic Sans MS" charset="0"/>
              </a:rPr>
              <a:t>a rump steak from an Australian bullock and a pat of fresh butter at breakfast time will freshen up the inner man and make us better fit for the troubles and worries of business hours.’</a:t>
            </a:r>
            <a:endParaRPr lang="en-GB" sz="2000" dirty="0">
              <a:effectLst/>
              <a:latin typeface="Comic Sans MS" charset="0"/>
              <a:ea typeface="Comic Sans MS" charset="0"/>
              <a:cs typeface="Comic Sans MS" charset="0"/>
            </a:endParaRPr>
          </a:p>
        </p:txBody>
      </p:sp>
    </p:spTree>
    <p:extLst>
      <p:ext uri="{BB962C8B-B14F-4D97-AF65-F5344CB8AC3E}">
        <p14:creationId xmlns:p14="http://schemas.microsoft.com/office/powerpoint/2010/main" val="1444360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01262" y="644769"/>
            <a:ext cx="9601200" cy="3581400"/>
          </a:xfrm>
        </p:spPr>
        <p:txBody>
          <a:bodyPr/>
          <a:lstStyle/>
          <a:p>
            <a:pPr>
              <a:lnSpc>
                <a:spcPct val="107000"/>
              </a:lnSpc>
              <a:spcAft>
                <a:spcPts val="800"/>
              </a:spcAft>
            </a:pPr>
            <a:endParaRPr lang="en-SG" dirty="0">
              <a:solidFill>
                <a:srgbClr val="000000"/>
              </a:solidFill>
              <a:latin typeface="Comic Sans MS" charset="0"/>
              <a:ea typeface="Comic Sans MS" charset="0"/>
              <a:cs typeface="Comic Sans MS" charset="0"/>
            </a:endParaRPr>
          </a:p>
          <a:p>
            <a:pPr>
              <a:lnSpc>
                <a:spcPct val="107000"/>
              </a:lnSpc>
              <a:spcAft>
                <a:spcPts val="800"/>
              </a:spcAft>
            </a:pPr>
            <a:r>
              <a:rPr lang="en-SG" dirty="0">
                <a:solidFill>
                  <a:srgbClr val="000000"/>
                </a:solidFill>
                <a:latin typeface="Comic Sans MS" charset="0"/>
                <a:ea typeface="Comic Sans MS" charset="0"/>
                <a:cs typeface="Comic Sans MS" charset="0"/>
              </a:rPr>
              <a:t>Straits Times </a:t>
            </a:r>
            <a:r>
              <a:rPr lang="en-SG" dirty="0" smtClean="0">
                <a:solidFill>
                  <a:srgbClr val="000000"/>
                </a:solidFill>
                <a:latin typeface="Comic Sans MS" charset="0"/>
                <a:ea typeface="Comic Sans MS" charset="0"/>
                <a:cs typeface="Comic Sans MS" charset="0"/>
              </a:rPr>
              <a:t>1910:</a:t>
            </a:r>
            <a:r>
              <a:rPr lang="en-GB" dirty="0">
                <a:latin typeface="Comic Sans MS" charset="0"/>
                <a:ea typeface="Comic Sans MS" charset="0"/>
                <a:cs typeface="Comic Sans MS" charset="0"/>
              </a:rPr>
              <a:t> </a:t>
            </a:r>
            <a:r>
              <a:rPr lang="en-SG" dirty="0" smtClean="0">
                <a:solidFill>
                  <a:srgbClr val="000000"/>
                </a:solidFill>
                <a:latin typeface="Comic Sans MS" charset="0"/>
                <a:ea typeface="Comic Sans MS" charset="0"/>
                <a:cs typeface="Comic Sans MS" charset="0"/>
              </a:rPr>
              <a:t>The </a:t>
            </a:r>
            <a:r>
              <a:rPr lang="en-SG" dirty="0">
                <a:solidFill>
                  <a:srgbClr val="000000"/>
                </a:solidFill>
                <a:latin typeface="Comic Sans MS" charset="0"/>
                <a:ea typeface="Comic Sans MS" charset="0"/>
                <a:cs typeface="Comic Sans MS" charset="0"/>
              </a:rPr>
              <a:t>contents of the company’s stalls are essentially Australian, even the ornamentation….The decorations consist of pictures of Australian sheep farmers and cattle ranches and picturesque sheaves of wheat, barley, millet and other grains.’ </a:t>
            </a:r>
            <a:endParaRPr lang="en-GB" dirty="0">
              <a:latin typeface="Comic Sans MS" charset="0"/>
              <a:ea typeface="Comic Sans MS" charset="0"/>
              <a:cs typeface="Comic Sans MS" charset="0"/>
            </a:endParaRPr>
          </a:p>
        </p:txBody>
      </p:sp>
    </p:spTree>
    <p:extLst>
      <p:ext uri="{BB962C8B-B14F-4D97-AF65-F5344CB8AC3E}">
        <p14:creationId xmlns:p14="http://schemas.microsoft.com/office/powerpoint/2010/main" val="2004739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58" y="266075"/>
            <a:ext cx="9601200" cy="843197"/>
          </a:xfrm>
        </p:spPr>
        <p:txBody>
          <a:bodyPr>
            <a:normAutofit fontScale="90000"/>
          </a:bodyPr>
          <a:lstStyle/>
          <a:p>
            <a:pPr lvl="1"/>
            <a:r>
              <a:rPr lang="en-US" sz="2800" b="1" i="0" u="sng" dirty="0" smtClean="0">
                <a:solidFill>
                  <a:srgbClr val="FF0000"/>
                </a:solidFill>
                <a:latin typeface="Comic Sans MS" charset="0"/>
                <a:ea typeface="Comic Sans MS" charset="0"/>
                <a:cs typeface="Comic Sans MS" charset="0"/>
              </a:rPr>
              <a:t>Early Years of Cold Storage, 1903-1930s (II)</a:t>
            </a:r>
            <a:r>
              <a:rPr lang="en-US" sz="2800" i="0" dirty="0" smtClean="0">
                <a:latin typeface="Comic Sans MS" charset="0"/>
                <a:ea typeface="Comic Sans MS" charset="0"/>
                <a:cs typeface="Comic Sans MS" charset="0"/>
              </a:rPr>
              <a:t/>
            </a:r>
            <a:br>
              <a:rPr lang="en-US" sz="2800" i="0" dirty="0" smtClean="0">
                <a:latin typeface="Comic Sans MS" charset="0"/>
                <a:ea typeface="Comic Sans MS" charset="0"/>
                <a:cs typeface="Comic Sans MS" charset="0"/>
              </a:rPr>
            </a:br>
            <a:r>
              <a:rPr lang="en-US" sz="2800" i="0" dirty="0" smtClean="0">
                <a:latin typeface="Comic Sans MS" charset="0"/>
                <a:ea typeface="Comic Sans MS" charset="0"/>
                <a:cs typeface="Comic Sans MS" charset="0"/>
              </a:rPr>
              <a:t/>
            </a:r>
            <a:br>
              <a:rPr lang="en-US" sz="2800" i="0" dirty="0" smtClean="0">
                <a:latin typeface="Comic Sans MS" charset="0"/>
                <a:ea typeface="Comic Sans MS" charset="0"/>
                <a:cs typeface="Comic Sans MS" charset="0"/>
              </a:rPr>
            </a:br>
            <a:endParaRPr lang="en-US" sz="2800" dirty="0"/>
          </a:p>
        </p:txBody>
      </p:sp>
      <p:sp>
        <p:nvSpPr>
          <p:cNvPr id="3" name="Content Placeholder 2"/>
          <p:cNvSpPr>
            <a:spLocks noGrp="1"/>
          </p:cNvSpPr>
          <p:nvPr>
            <p:ph idx="1"/>
          </p:nvPr>
        </p:nvSpPr>
        <p:spPr>
          <a:xfrm>
            <a:off x="784576" y="1157111"/>
            <a:ext cx="9601200" cy="4695472"/>
          </a:xfrm>
        </p:spPr>
        <p:txBody>
          <a:bodyPr>
            <a:noAutofit/>
          </a:bodyPr>
          <a:lstStyle/>
          <a:p>
            <a:r>
              <a:rPr lang="en-US" sz="2800" dirty="0" smtClean="0">
                <a:latin typeface="Comic Sans MS" charset="0"/>
                <a:ea typeface="Comic Sans MS" charset="0"/>
                <a:cs typeface="Comic Sans MS" charset="0"/>
              </a:rPr>
              <a:t>Challenges in the Early Years</a:t>
            </a:r>
          </a:p>
          <a:p>
            <a:endParaRPr lang="en-US" sz="2800" dirty="0">
              <a:latin typeface="Comic Sans MS" charset="0"/>
              <a:ea typeface="Comic Sans MS" charset="0"/>
              <a:cs typeface="Comic Sans MS" charset="0"/>
            </a:endParaRPr>
          </a:p>
          <a:p>
            <a:r>
              <a:rPr lang="en-US" sz="2800" dirty="0" smtClean="0">
                <a:latin typeface="Comic Sans MS" charset="0"/>
                <a:ea typeface="Comic Sans MS" charset="0"/>
                <a:cs typeface="Comic Sans MS" charset="0"/>
              </a:rPr>
              <a:t>1909: new Management under Fred Haron</a:t>
            </a:r>
          </a:p>
          <a:p>
            <a:endParaRPr lang="en-US" sz="2800" dirty="0">
              <a:latin typeface="Comic Sans MS" charset="0"/>
              <a:ea typeface="Comic Sans MS" charset="0"/>
              <a:cs typeface="Comic Sans MS" charset="0"/>
            </a:endParaRPr>
          </a:p>
          <a:p>
            <a:r>
              <a:rPr lang="en-US" sz="2800" dirty="0" smtClean="0">
                <a:latin typeface="Comic Sans MS" charset="0"/>
                <a:ea typeface="Comic Sans MS" charset="0"/>
                <a:cs typeface="Comic Sans MS" charset="0"/>
              </a:rPr>
              <a:t>New retail outlets</a:t>
            </a:r>
          </a:p>
          <a:p>
            <a:pPr lvl="1"/>
            <a:r>
              <a:rPr lang="en-US" sz="2800" i="0" dirty="0" smtClean="0">
                <a:latin typeface="Comic Sans MS" charset="0"/>
                <a:ea typeface="Comic Sans MS" charset="0"/>
                <a:cs typeface="Comic Sans MS" charset="0"/>
              </a:rPr>
              <a:t>1917: Orchard Road, Centre point</a:t>
            </a:r>
          </a:p>
          <a:p>
            <a:pPr marL="0" lvl="1" indent="0">
              <a:buNone/>
            </a:pPr>
            <a:endParaRPr lang="en-US" sz="2800" i="0" dirty="0" smtClean="0">
              <a:latin typeface="Comic Sans MS" charset="0"/>
              <a:ea typeface="Comic Sans MS" charset="0"/>
              <a:cs typeface="Comic Sans MS" charset="0"/>
            </a:endParaRPr>
          </a:p>
          <a:p>
            <a:r>
              <a:rPr lang="en-US" sz="2800" dirty="0" smtClean="0">
                <a:latin typeface="Comic Sans MS" charset="0"/>
                <a:ea typeface="Comic Sans MS" charset="0"/>
                <a:cs typeface="Comic Sans MS" charset="0"/>
              </a:rPr>
              <a:t>Main clients: British army &amp; navy </a:t>
            </a:r>
          </a:p>
          <a:p>
            <a:endParaRPr lang="en-US" sz="2800" dirty="0">
              <a:latin typeface="Comic Sans MS" charset="0"/>
              <a:ea typeface="Comic Sans MS" charset="0"/>
              <a:cs typeface="Comic Sans MS" charset="0"/>
            </a:endParaRPr>
          </a:p>
        </p:txBody>
      </p:sp>
      <p:pic>
        <p:nvPicPr>
          <p:cNvPr id="4" name="Picture 2" descr="Portrait of Mr. F.R. Heron, former Managing Director of the Singapore Cold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759" y="847067"/>
            <a:ext cx="3156035" cy="3214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98886" y="4181901"/>
            <a:ext cx="2574744" cy="923330"/>
          </a:xfrm>
          <a:prstGeom prst="rect">
            <a:avLst/>
          </a:prstGeom>
          <a:noFill/>
        </p:spPr>
        <p:txBody>
          <a:bodyPr wrap="none" rtlCol="0">
            <a:spAutoFit/>
          </a:bodyPr>
          <a:lstStyle/>
          <a:p>
            <a:r>
              <a:rPr lang="en-SG" sz="1200" dirty="0">
                <a:latin typeface="Comic Sans MS" charset="0"/>
                <a:ea typeface="Comic Sans MS" charset="0"/>
                <a:cs typeface="Comic Sans MS" charset="0"/>
              </a:rPr>
              <a:t>P</a:t>
            </a:r>
            <a:r>
              <a:rPr lang="en-SG" sz="1200" dirty="0" smtClean="0">
                <a:latin typeface="Comic Sans MS" charset="0"/>
                <a:ea typeface="Comic Sans MS" charset="0"/>
                <a:cs typeface="Comic Sans MS" charset="0"/>
              </a:rPr>
              <a:t>ortrait </a:t>
            </a:r>
            <a:r>
              <a:rPr lang="en-SG" sz="1200" dirty="0">
                <a:latin typeface="Comic Sans MS" charset="0"/>
                <a:ea typeface="Comic Sans MS" charset="0"/>
                <a:cs typeface="Comic Sans MS" charset="0"/>
              </a:rPr>
              <a:t>of Mr. Fred R. </a:t>
            </a:r>
            <a:r>
              <a:rPr lang="en-SG" sz="1200" dirty="0" smtClean="0">
                <a:latin typeface="Comic Sans MS" charset="0"/>
                <a:ea typeface="Comic Sans MS" charset="0"/>
                <a:cs typeface="Comic Sans MS" charset="0"/>
              </a:rPr>
              <a:t>Heron</a:t>
            </a:r>
          </a:p>
          <a:p>
            <a:r>
              <a:rPr lang="en-SG" sz="1200" dirty="0" smtClean="0">
                <a:latin typeface="Comic Sans MS" charset="0"/>
                <a:ea typeface="Comic Sans MS" charset="0"/>
                <a:cs typeface="Comic Sans MS" charset="0"/>
              </a:rPr>
              <a:t> </a:t>
            </a:r>
            <a:r>
              <a:rPr lang="en-SG" sz="1200" dirty="0">
                <a:latin typeface="Comic Sans MS" charset="0"/>
                <a:ea typeface="Comic Sans MS" charset="0"/>
                <a:cs typeface="Comic Sans MS" charset="0"/>
              </a:rPr>
              <a:t>Managing </a:t>
            </a:r>
            <a:r>
              <a:rPr lang="en-SG" sz="1200" dirty="0" smtClean="0">
                <a:latin typeface="Comic Sans MS" charset="0"/>
                <a:ea typeface="Comic Sans MS" charset="0"/>
                <a:cs typeface="Comic Sans MS" charset="0"/>
              </a:rPr>
              <a:t>Director, Cold Storage</a:t>
            </a:r>
          </a:p>
          <a:p>
            <a:r>
              <a:rPr lang="en-SG" sz="1200" dirty="0" smtClean="0">
                <a:latin typeface="Comic Sans MS" charset="0"/>
                <a:ea typeface="Comic Sans MS" charset="0"/>
                <a:cs typeface="Comic Sans MS" charset="0"/>
              </a:rPr>
              <a:t>1909 </a:t>
            </a:r>
            <a:r>
              <a:rPr lang="en-SG" sz="1200" dirty="0">
                <a:latin typeface="Comic Sans MS" charset="0"/>
                <a:ea typeface="Comic Sans MS" charset="0"/>
                <a:cs typeface="Comic Sans MS" charset="0"/>
              </a:rPr>
              <a:t>to 1932</a:t>
            </a:r>
          </a:p>
          <a:p>
            <a:endParaRPr lang="en-US" dirty="0"/>
          </a:p>
        </p:txBody>
      </p:sp>
    </p:spTree>
    <p:extLst>
      <p:ext uri="{BB962C8B-B14F-4D97-AF65-F5344CB8AC3E}">
        <p14:creationId xmlns:p14="http://schemas.microsoft.com/office/powerpoint/2010/main" val="682710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old storage singapore his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95" y="471759"/>
            <a:ext cx="7051590" cy="5290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old Cold Storage on Orchard R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180" y="2098289"/>
            <a:ext cx="3810000" cy="26860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71889" y="6406444"/>
            <a:ext cx="6494536" cy="461665"/>
          </a:xfrm>
          <a:prstGeom prst="rect">
            <a:avLst/>
          </a:prstGeom>
          <a:noFill/>
        </p:spPr>
        <p:txBody>
          <a:bodyPr wrap="none" rtlCol="0">
            <a:spAutoFit/>
          </a:bodyPr>
          <a:lstStyle/>
          <a:p>
            <a:r>
              <a:rPr lang="en-US" sz="2400" dirty="0" smtClean="0">
                <a:solidFill>
                  <a:srgbClr val="FF0000"/>
                </a:solidFill>
                <a:latin typeface="Comic Sans MS"/>
                <a:cs typeface="Comic Sans MS"/>
              </a:rPr>
              <a:t>Cold Storage at Centre Point, Orchard Road </a:t>
            </a:r>
            <a:endParaRPr lang="en-US" sz="2400" dirty="0">
              <a:solidFill>
                <a:srgbClr val="FF0000"/>
              </a:solidFill>
              <a:latin typeface="Comic Sans MS"/>
              <a:cs typeface="Comic Sans MS"/>
            </a:endParaRPr>
          </a:p>
        </p:txBody>
      </p:sp>
    </p:spTree>
    <p:extLst>
      <p:ext uri="{BB962C8B-B14F-4D97-AF65-F5344CB8AC3E}">
        <p14:creationId xmlns:p14="http://schemas.microsoft.com/office/powerpoint/2010/main" val="765672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4755" y="166511"/>
            <a:ext cx="10205156" cy="736600"/>
          </a:xfrm>
        </p:spPr>
        <p:txBody>
          <a:bodyPr>
            <a:normAutofit/>
          </a:bodyPr>
          <a:lstStyle/>
          <a:p>
            <a:r>
              <a:rPr lang="en-US" sz="3600" b="1" u="sng" dirty="0" smtClean="0">
                <a:solidFill>
                  <a:srgbClr val="FF0000"/>
                </a:solidFill>
                <a:latin typeface="Comic Sans MS" charset="0"/>
                <a:ea typeface="Comic Sans MS" charset="0"/>
                <a:cs typeface="Comic Sans MS" charset="0"/>
              </a:rPr>
              <a:t>New Interests, 1920s - 1930s (I)</a:t>
            </a:r>
            <a:endParaRPr lang="en-US" sz="3600" b="1" u="sng" dirty="0">
              <a:solidFill>
                <a:srgbClr val="FF0000"/>
              </a:solidFill>
              <a:latin typeface="Comic Sans MS" charset="0"/>
              <a:ea typeface="Comic Sans MS" charset="0"/>
              <a:cs typeface="Comic Sans MS" charset="0"/>
            </a:endParaRPr>
          </a:p>
        </p:txBody>
      </p:sp>
      <p:sp>
        <p:nvSpPr>
          <p:cNvPr id="4" name="Content Placeholder 3"/>
          <p:cNvSpPr>
            <a:spLocks noGrp="1"/>
          </p:cNvSpPr>
          <p:nvPr>
            <p:ph idx="1"/>
          </p:nvPr>
        </p:nvSpPr>
        <p:spPr>
          <a:xfrm>
            <a:off x="654754" y="903111"/>
            <a:ext cx="11537245" cy="6053667"/>
          </a:xfrm>
        </p:spPr>
        <p:txBody>
          <a:bodyPr>
            <a:normAutofit fontScale="25000" lnSpcReduction="20000"/>
          </a:bodyPr>
          <a:lstStyle/>
          <a:p>
            <a:r>
              <a:rPr lang="en-US" sz="9600" dirty="0" smtClean="0">
                <a:latin typeface="Comic Sans MS" charset="0"/>
                <a:ea typeface="Comic Sans MS" charset="0"/>
                <a:cs typeface="Comic Sans MS" charset="0"/>
              </a:rPr>
              <a:t>‘New Quality Foods’</a:t>
            </a:r>
          </a:p>
          <a:p>
            <a:endParaRPr lang="en-US" sz="9600" dirty="0">
              <a:latin typeface="Comic Sans MS" charset="0"/>
              <a:ea typeface="Comic Sans MS" charset="0"/>
              <a:cs typeface="Comic Sans MS" charset="0"/>
            </a:endParaRPr>
          </a:p>
          <a:p>
            <a:r>
              <a:rPr lang="en-US" sz="9600" dirty="0" smtClean="0">
                <a:latin typeface="Comic Sans MS" charset="0"/>
                <a:ea typeface="Comic Sans MS" charset="0"/>
                <a:cs typeface="Comic Sans MS" charset="0"/>
              </a:rPr>
              <a:t>Bread</a:t>
            </a:r>
          </a:p>
          <a:p>
            <a:pPr lvl="1"/>
            <a:r>
              <a:rPr lang="en-US" sz="9600" i="0" dirty="0" smtClean="0">
                <a:latin typeface="Comic Sans MS" charset="0"/>
                <a:ea typeface="Comic Sans MS" charset="0"/>
                <a:cs typeface="Comic Sans MS" charset="0"/>
              </a:rPr>
              <a:t>Local Indian (Bengali) and Chinese bakeries</a:t>
            </a:r>
          </a:p>
          <a:p>
            <a:pPr marL="0" lvl="1" indent="0">
              <a:buNone/>
            </a:pPr>
            <a:r>
              <a:rPr lang="en-US" sz="9600" i="0" dirty="0">
                <a:latin typeface="Comic Sans MS" charset="0"/>
                <a:ea typeface="Comic Sans MS" charset="0"/>
                <a:cs typeface="Comic Sans MS" charset="0"/>
              </a:rPr>
              <a:t> </a:t>
            </a:r>
            <a:r>
              <a:rPr lang="en-US" sz="9600" i="0" dirty="0" smtClean="0">
                <a:latin typeface="Comic Sans MS" charset="0"/>
                <a:ea typeface="Comic Sans MS" charset="0"/>
                <a:cs typeface="Comic Sans MS" charset="0"/>
              </a:rPr>
              <a:t>        </a:t>
            </a:r>
            <a:r>
              <a:rPr lang="en-US" sz="9600" i="0" dirty="0">
                <a:latin typeface="Comic Sans MS" charset="0"/>
                <a:ea typeface="Comic Sans MS" charset="0"/>
                <a:cs typeface="Comic Sans MS" charset="0"/>
              </a:rPr>
              <a:t>A</a:t>
            </a:r>
            <a:r>
              <a:rPr lang="en-US" sz="9600" i="0" dirty="0" smtClean="0">
                <a:latin typeface="Comic Sans MS" charset="0"/>
                <a:ea typeface="Comic Sans MS" charset="0"/>
                <a:cs typeface="Comic Sans MS" charset="0"/>
              </a:rPr>
              <a:t>cquired local bakeries (Royal Bakery, </a:t>
            </a:r>
            <a:r>
              <a:rPr lang="en-US" sz="9600" i="0" dirty="0" err="1" smtClean="0">
                <a:latin typeface="Comic Sans MS" charset="0"/>
                <a:ea typeface="Comic Sans MS" charset="0"/>
                <a:cs typeface="Comic Sans MS" charset="0"/>
              </a:rPr>
              <a:t>Geylang</a:t>
            </a:r>
            <a:r>
              <a:rPr lang="en-US" sz="9600" i="0" dirty="0" smtClean="0">
                <a:latin typeface="Comic Sans MS" charset="0"/>
                <a:ea typeface="Comic Sans MS" charset="0"/>
                <a:cs typeface="Comic Sans MS" charset="0"/>
              </a:rPr>
              <a:t>)</a:t>
            </a:r>
          </a:p>
          <a:p>
            <a:pPr lvl="1"/>
            <a:endParaRPr lang="en-US" sz="9600" i="0" dirty="0" smtClean="0">
              <a:latin typeface="Comic Sans MS" charset="0"/>
              <a:ea typeface="Comic Sans MS" charset="0"/>
              <a:cs typeface="Comic Sans MS" charset="0"/>
            </a:endParaRPr>
          </a:p>
          <a:p>
            <a:r>
              <a:rPr lang="en-US" sz="9600" dirty="0" smtClean="0">
                <a:latin typeface="Comic Sans MS" charset="0"/>
                <a:ea typeface="Comic Sans MS" charset="0"/>
                <a:cs typeface="Comic Sans MS" charset="0"/>
              </a:rPr>
              <a:t>Milk</a:t>
            </a:r>
          </a:p>
          <a:p>
            <a:pPr lvl="1"/>
            <a:r>
              <a:rPr lang="en-US" sz="9600" i="0" dirty="0" smtClean="0">
                <a:latin typeface="Comic Sans MS" charset="0"/>
                <a:ea typeface="Comic Sans MS" charset="0"/>
                <a:cs typeface="Comic Sans MS" charset="0"/>
              </a:rPr>
              <a:t>‘Imperial product’</a:t>
            </a:r>
          </a:p>
          <a:p>
            <a:pPr lvl="1"/>
            <a:r>
              <a:rPr lang="en-US" sz="9600" i="0" dirty="0" smtClean="0">
                <a:latin typeface="Comic Sans MS" charset="0"/>
                <a:ea typeface="Comic Sans MS" charset="0"/>
                <a:cs typeface="Comic Sans MS" charset="0"/>
              </a:rPr>
              <a:t>Local dairies: Indians (Bengalis)</a:t>
            </a:r>
          </a:p>
          <a:p>
            <a:pPr lvl="1"/>
            <a:r>
              <a:rPr lang="en-US" sz="9600" i="0" dirty="0" smtClean="0">
                <a:latin typeface="Comic Sans MS" charset="0"/>
                <a:ea typeface="Comic Sans MS" charset="0"/>
                <a:cs typeface="Comic Sans MS" charset="0"/>
              </a:rPr>
              <a:t>1905-1906 regulations and convictions because of adulteration</a:t>
            </a:r>
          </a:p>
          <a:p>
            <a:pPr lvl="1"/>
            <a:r>
              <a:rPr lang="en-US" sz="9600" i="0" dirty="0" smtClean="0">
                <a:latin typeface="Comic Sans MS" charset="0"/>
                <a:ea typeface="Comic Sans MS" charset="0"/>
                <a:cs typeface="Comic Sans MS" charset="0"/>
              </a:rPr>
              <a:t>1930: Establishment of Diary Farm </a:t>
            </a:r>
          </a:p>
          <a:p>
            <a:pPr marL="0" indent="0">
              <a:buNone/>
            </a:pPr>
            <a:endParaRPr lang="en-US" sz="9600" dirty="0">
              <a:latin typeface="Comic Sans MS" charset="0"/>
              <a:ea typeface="Comic Sans MS" charset="0"/>
              <a:cs typeface="Comic Sans MS" charset="0"/>
            </a:endParaRPr>
          </a:p>
          <a:p>
            <a:pPr>
              <a:buFont typeface="Wingdings" charset="2"/>
              <a:buChar char="§"/>
            </a:pPr>
            <a:r>
              <a:rPr lang="en-US" sz="9600" dirty="0" smtClean="0">
                <a:latin typeface="Comic Sans MS" charset="0"/>
                <a:ea typeface="Comic Sans MS" charset="0"/>
                <a:cs typeface="Comic Sans MS" charset="0"/>
              </a:rPr>
              <a:t>Pig Farming</a:t>
            </a:r>
          </a:p>
          <a:p>
            <a:pPr marL="0" indent="0">
              <a:buNone/>
            </a:pPr>
            <a:r>
              <a:rPr lang="en-US" sz="9600" dirty="0">
                <a:latin typeface="Comic Sans MS" charset="0"/>
                <a:ea typeface="Comic Sans MS" charset="0"/>
                <a:cs typeface="Comic Sans MS" charset="0"/>
              </a:rPr>
              <a:t>	</a:t>
            </a:r>
            <a:endParaRPr lang="en-US" sz="9600" dirty="0" smtClean="0">
              <a:latin typeface="Comic Sans MS" charset="0"/>
              <a:ea typeface="Comic Sans MS" charset="0"/>
              <a:cs typeface="Comic Sans MS" charset="0"/>
            </a:endParaRPr>
          </a:p>
          <a:p>
            <a:pPr>
              <a:buFont typeface="Wingdings" charset="2"/>
              <a:buChar char="§"/>
            </a:pPr>
            <a:r>
              <a:rPr lang="en-US" sz="9600" dirty="0">
                <a:latin typeface="Comic Sans MS" charset="0"/>
                <a:ea typeface="Comic Sans MS" charset="0"/>
                <a:cs typeface="Comic Sans MS" charset="0"/>
              </a:rPr>
              <a:t>1930s: Impact of the Great Depression </a:t>
            </a:r>
          </a:p>
          <a:p>
            <a:pPr marL="0" indent="0">
              <a:buNone/>
            </a:pPr>
            <a:endParaRPr lang="en-US" sz="9600" dirty="0" smtClean="0">
              <a:latin typeface="Comic Sans MS" charset="0"/>
              <a:ea typeface="Comic Sans MS" charset="0"/>
              <a:cs typeface="Comic Sans MS" charset="0"/>
            </a:endParaRPr>
          </a:p>
          <a:p>
            <a:pPr marL="0" indent="0">
              <a:buNone/>
            </a:pPr>
            <a:r>
              <a:rPr lang="en-US" sz="9600" dirty="0">
                <a:latin typeface="Comic Sans MS" charset="0"/>
                <a:ea typeface="Comic Sans MS" charset="0"/>
                <a:cs typeface="Comic Sans MS" charset="0"/>
              </a:rPr>
              <a:t>	</a:t>
            </a:r>
            <a:endParaRPr lang="en-US" dirty="0"/>
          </a:p>
          <a:p>
            <a:endParaRPr lang="en-US" dirty="0"/>
          </a:p>
        </p:txBody>
      </p:sp>
    </p:spTree>
    <p:extLst>
      <p:ext uri="{BB962C8B-B14F-4D97-AF65-F5344CB8AC3E}">
        <p14:creationId xmlns:p14="http://schemas.microsoft.com/office/powerpoint/2010/main" val="2369035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1087" y="0"/>
            <a:ext cx="7634416" cy="906162"/>
          </a:xfrm>
        </p:spPr>
        <p:txBody>
          <a:bodyPr>
            <a:normAutofit fontScale="90000"/>
          </a:bodyPr>
          <a:lstStyle/>
          <a:p>
            <a:r>
              <a:rPr lang="en-US" sz="3100" b="1" u="sng" dirty="0">
                <a:solidFill>
                  <a:srgbClr val="FF0000"/>
                </a:solidFill>
                <a:latin typeface="Comic Sans MS" charset="0"/>
                <a:ea typeface="Comic Sans MS" charset="0"/>
                <a:cs typeface="Comic Sans MS" charset="0"/>
              </a:rPr>
              <a:t>Acquiring Royal Bakery </a:t>
            </a:r>
            <a:r>
              <a:rPr lang="en-US" dirty="0"/>
              <a:t/>
            </a:r>
            <a:br>
              <a:rPr lang="en-US" dirty="0"/>
            </a:br>
            <a:endParaRPr lang="en-SG" dirty="0"/>
          </a:p>
        </p:txBody>
      </p:sp>
      <p:pic>
        <p:nvPicPr>
          <p:cNvPr id="7" name="Picture 2" descr="19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64" y="862437"/>
            <a:ext cx="3592642" cy="52021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885006" y="504092"/>
            <a:ext cx="7861517" cy="6353908"/>
          </a:xfrm>
          <a:prstGeom prst="rect">
            <a:avLst/>
          </a:prstGeom>
        </p:spPr>
      </p:pic>
    </p:spTree>
    <p:extLst>
      <p:ext uri="{BB962C8B-B14F-4D97-AF65-F5344CB8AC3E}">
        <p14:creationId xmlns:p14="http://schemas.microsoft.com/office/powerpoint/2010/main" val="356329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pic>
        <p:nvPicPr>
          <p:cNvPr id="2050" name="Picture 2" descr="19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29" y="185512"/>
            <a:ext cx="8106051" cy="3505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1200" y="4583289"/>
            <a:ext cx="11024172" cy="1631216"/>
          </a:xfrm>
          <a:prstGeom prst="rect">
            <a:avLst/>
          </a:prstGeom>
          <a:noFill/>
        </p:spPr>
        <p:txBody>
          <a:bodyPr wrap="none" rtlCol="0">
            <a:spAutoFit/>
          </a:bodyPr>
          <a:lstStyle/>
          <a:p>
            <a:pPr lvl="0"/>
            <a:r>
              <a:rPr lang="en-SG" sz="2000" dirty="0">
                <a:latin typeface="Comic Sans MS" charset="0"/>
                <a:ea typeface="Comic Sans MS" charset="0"/>
                <a:cs typeface="Comic Sans MS" charset="0"/>
              </a:rPr>
              <a:t>Advertisement 1930s: ‘Pure fresh milk from our own farm at Bukit Timah. </a:t>
            </a:r>
            <a:endParaRPr lang="en-SG" sz="2000" dirty="0" smtClean="0">
              <a:latin typeface="Comic Sans MS" charset="0"/>
              <a:ea typeface="Comic Sans MS" charset="0"/>
              <a:cs typeface="Comic Sans MS" charset="0"/>
            </a:endParaRPr>
          </a:p>
          <a:p>
            <a:pPr lvl="0"/>
            <a:r>
              <a:rPr lang="en-SG" sz="2000" dirty="0" smtClean="0">
                <a:latin typeface="Comic Sans MS" charset="0"/>
                <a:ea typeface="Comic Sans MS" charset="0"/>
                <a:cs typeface="Comic Sans MS" charset="0"/>
              </a:rPr>
              <a:t>Our cows </a:t>
            </a:r>
            <a:r>
              <a:rPr lang="en-SG" sz="2000" dirty="0">
                <a:latin typeface="Comic Sans MS" charset="0"/>
                <a:ea typeface="Comic Sans MS" charset="0"/>
                <a:cs typeface="Comic Sans MS" charset="0"/>
              </a:rPr>
              <a:t>are the finest procurable, and they are k</a:t>
            </a:r>
            <a:r>
              <a:rPr lang="en-SG" sz="2000" dirty="0" smtClean="0">
                <a:latin typeface="Comic Sans MS" charset="0"/>
                <a:ea typeface="Comic Sans MS" charset="0"/>
                <a:cs typeface="Comic Sans MS" charset="0"/>
              </a:rPr>
              <a:t>ept </a:t>
            </a:r>
            <a:r>
              <a:rPr lang="en-SG" sz="2000" dirty="0">
                <a:latin typeface="Comic Sans MS" charset="0"/>
                <a:ea typeface="Comic Sans MS" charset="0"/>
                <a:cs typeface="Comic Sans MS" charset="0"/>
              </a:rPr>
              <a:t>in the most hygienic surroundings, </a:t>
            </a:r>
            <a:endParaRPr lang="en-SG" sz="2000" dirty="0" smtClean="0">
              <a:latin typeface="Comic Sans MS" charset="0"/>
              <a:ea typeface="Comic Sans MS" charset="0"/>
              <a:cs typeface="Comic Sans MS" charset="0"/>
            </a:endParaRPr>
          </a:p>
          <a:p>
            <a:pPr lvl="0"/>
            <a:r>
              <a:rPr lang="en-SG" sz="2000" dirty="0" smtClean="0">
                <a:latin typeface="Comic Sans MS" charset="0"/>
                <a:ea typeface="Comic Sans MS" charset="0"/>
                <a:cs typeface="Comic Sans MS" charset="0"/>
              </a:rPr>
              <a:t>free </a:t>
            </a:r>
            <a:r>
              <a:rPr lang="en-SG" sz="2000" dirty="0">
                <a:latin typeface="Comic Sans MS" charset="0"/>
                <a:ea typeface="Comic Sans MS" charset="0"/>
                <a:cs typeface="Comic Sans MS" charset="0"/>
              </a:rPr>
              <a:t>form all dirt and contamination’ </a:t>
            </a:r>
            <a:r>
              <a:rPr lang="en-SG" sz="2000" dirty="0" smtClean="0">
                <a:latin typeface="Comic Sans MS" charset="0"/>
                <a:ea typeface="Comic Sans MS" charset="0"/>
                <a:cs typeface="Comic Sans MS" charset="0"/>
              </a:rPr>
              <a:t>…</a:t>
            </a:r>
          </a:p>
          <a:p>
            <a:pPr lvl="0"/>
            <a:r>
              <a:rPr lang="en-SG" sz="2000" dirty="0" smtClean="0">
                <a:latin typeface="Comic Sans MS" charset="0"/>
                <a:ea typeface="Comic Sans MS" charset="0"/>
                <a:cs typeface="Comic Sans MS" charset="0"/>
              </a:rPr>
              <a:t>the company </a:t>
            </a:r>
            <a:r>
              <a:rPr lang="en-SG" sz="2000" dirty="0">
                <a:latin typeface="Comic Sans MS" charset="0"/>
                <a:ea typeface="Comic Sans MS" charset="0"/>
                <a:cs typeface="Comic Sans MS" charset="0"/>
              </a:rPr>
              <a:t>‘makes no pretence of altering for the poorer classes’ </a:t>
            </a:r>
            <a:endParaRPr lang="en-GB" sz="2000" dirty="0">
              <a:latin typeface="Comic Sans MS" charset="0"/>
              <a:ea typeface="Comic Sans MS" charset="0"/>
              <a:cs typeface="Comic Sans MS" charset="0"/>
            </a:endParaRPr>
          </a:p>
          <a:p>
            <a:endParaRPr lang="en-US" sz="2000" dirty="0">
              <a:latin typeface="Comic Sans MS" charset="0"/>
              <a:ea typeface="Comic Sans MS" charset="0"/>
              <a:cs typeface="Comic Sans MS" charset="0"/>
            </a:endParaRPr>
          </a:p>
        </p:txBody>
      </p:sp>
      <p:sp>
        <p:nvSpPr>
          <p:cNvPr id="4" name="TextBox 3"/>
          <p:cNvSpPr txBox="1"/>
          <p:nvPr/>
        </p:nvSpPr>
        <p:spPr>
          <a:xfrm>
            <a:off x="773632" y="3722810"/>
            <a:ext cx="10391036" cy="461665"/>
          </a:xfrm>
          <a:prstGeom prst="rect">
            <a:avLst/>
          </a:prstGeom>
          <a:noFill/>
        </p:spPr>
        <p:txBody>
          <a:bodyPr wrap="none" rtlCol="0">
            <a:spAutoFit/>
          </a:bodyPr>
          <a:lstStyle/>
          <a:p>
            <a:r>
              <a:rPr lang="en-US" sz="2400" b="1" dirty="0" smtClean="0">
                <a:solidFill>
                  <a:srgbClr val="FF0000"/>
                </a:solidFill>
                <a:latin typeface="Comic Sans MS"/>
                <a:cs typeface="Comic Sans MS"/>
              </a:rPr>
              <a:t>Foundation of Modern Milk Manufacturing Industry by Cold Storage </a:t>
            </a:r>
            <a:endParaRPr lang="en-US" sz="2400" b="1" dirty="0">
              <a:solidFill>
                <a:srgbClr val="FF0000"/>
              </a:solidFill>
              <a:latin typeface="Comic Sans MS"/>
              <a:cs typeface="Comic Sans MS"/>
            </a:endParaRPr>
          </a:p>
        </p:txBody>
      </p:sp>
    </p:spTree>
    <p:extLst>
      <p:ext uri="{BB962C8B-B14F-4D97-AF65-F5344CB8AC3E}">
        <p14:creationId xmlns:p14="http://schemas.microsoft.com/office/powerpoint/2010/main" val="4099261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4577" y="177800"/>
            <a:ext cx="11497734" cy="951089"/>
          </a:xfrm>
        </p:spPr>
        <p:txBody>
          <a:bodyPr>
            <a:normAutofit fontScale="90000"/>
          </a:bodyPr>
          <a:lstStyle/>
          <a:p>
            <a:r>
              <a:rPr lang="en-US" sz="3600" b="1" u="sng" dirty="0">
                <a:solidFill>
                  <a:srgbClr val="FF0000"/>
                </a:solidFill>
                <a:latin typeface="Comic Sans MS" charset="0"/>
                <a:ea typeface="Comic Sans MS" charset="0"/>
                <a:cs typeface="Comic Sans MS" charset="0"/>
              </a:rPr>
              <a:t>New Interests, 1920s - </a:t>
            </a:r>
            <a:r>
              <a:rPr lang="en-US" sz="3600" b="1" u="sng" dirty="0" smtClean="0">
                <a:solidFill>
                  <a:srgbClr val="FF0000"/>
                </a:solidFill>
                <a:latin typeface="Comic Sans MS" charset="0"/>
                <a:ea typeface="Comic Sans MS" charset="0"/>
                <a:cs typeface="Comic Sans MS" charset="0"/>
              </a:rPr>
              <a:t>1930s (II)</a:t>
            </a:r>
            <a:r>
              <a:rPr lang="en-US" dirty="0" smtClean="0">
                <a:solidFill>
                  <a:srgbClr val="FF0000"/>
                </a:solidFill>
                <a:latin typeface="Comic Sans MS" charset="0"/>
                <a:ea typeface="Comic Sans MS" charset="0"/>
                <a:cs typeface="Comic Sans MS" charset="0"/>
              </a:rPr>
              <a:t/>
            </a:r>
            <a:br>
              <a:rPr lang="en-US" dirty="0" smtClean="0">
                <a:solidFill>
                  <a:srgbClr val="FF0000"/>
                </a:solidFill>
                <a:latin typeface="Comic Sans MS" charset="0"/>
                <a:ea typeface="Comic Sans MS" charset="0"/>
                <a:cs typeface="Comic Sans MS" charset="0"/>
              </a:rPr>
            </a:br>
            <a:r>
              <a:rPr lang="en-US" dirty="0" smtClean="0">
                <a:solidFill>
                  <a:srgbClr val="FF0000"/>
                </a:solidFill>
                <a:latin typeface="Comic Sans MS" charset="0"/>
                <a:ea typeface="Comic Sans MS" charset="0"/>
                <a:cs typeface="Comic Sans MS" charset="0"/>
              </a:rPr>
              <a:t/>
            </a:r>
            <a:br>
              <a:rPr lang="en-US" dirty="0" smtClean="0">
                <a:solidFill>
                  <a:srgbClr val="FF0000"/>
                </a:solidFill>
                <a:latin typeface="Comic Sans MS" charset="0"/>
                <a:ea typeface="Comic Sans MS" charset="0"/>
                <a:cs typeface="Comic Sans MS" charset="0"/>
              </a:rPr>
            </a:br>
            <a:r>
              <a:rPr lang="en-US" dirty="0">
                <a:solidFill>
                  <a:srgbClr val="FF0000"/>
                </a:solidFill>
                <a:latin typeface="Comic Sans MS" charset="0"/>
                <a:ea typeface="Comic Sans MS" charset="0"/>
                <a:cs typeface="Comic Sans MS" charset="0"/>
              </a:rPr>
              <a:t/>
            </a:r>
            <a:br>
              <a:rPr lang="en-US" dirty="0">
                <a:solidFill>
                  <a:srgbClr val="FF0000"/>
                </a:solidFill>
                <a:latin typeface="Comic Sans MS" charset="0"/>
                <a:ea typeface="Comic Sans MS" charset="0"/>
                <a:cs typeface="Comic Sans MS" charset="0"/>
              </a:rPr>
            </a:br>
            <a:r>
              <a:rPr lang="en-US" dirty="0" smtClean="0">
                <a:solidFill>
                  <a:srgbClr val="FF0000"/>
                </a:solidFill>
                <a:latin typeface="Comic Sans MS" charset="0"/>
                <a:ea typeface="Comic Sans MS" charset="0"/>
                <a:cs typeface="Comic Sans MS" charset="0"/>
              </a:rPr>
              <a:t/>
            </a:r>
            <a:br>
              <a:rPr lang="en-US" dirty="0" smtClean="0">
                <a:solidFill>
                  <a:srgbClr val="FF0000"/>
                </a:solidFill>
                <a:latin typeface="Comic Sans MS" charset="0"/>
                <a:ea typeface="Comic Sans MS" charset="0"/>
                <a:cs typeface="Comic Sans MS" charset="0"/>
              </a:rPr>
            </a:br>
            <a:r>
              <a:rPr lang="en-US" dirty="0">
                <a:solidFill>
                  <a:srgbClr val="FF0000"/>
                </a:solidFill>
                <a:latin typeface="Comic Sans MS" charset="0"/>
                <a:ea typeface="Comic Sans MS" charset="0"/>
                <a:cs typeface="Comic Sans MS" charset="0"/>
              </a:rPr>
              <a:t/>
            </a:r>
            <a:br>
              <a:rPr lang="en-US" dirty="0">
                <a:solidFill>
                  <a:srgbClr val="FF0000"/>
                </a:solidFill>
                <a:latin typeface="Comic Sans MS" charset="0"/>
                <a:ea typeface="Comic Sans MS" charset="0"/>
                <a:cs typeface="Comic Sans MS" charset="0"/>
              </a:rPr>
            </a:br>
            <a:r>
              <a:rPr lang="en-US" dirty="0" smtClean="0">
                <a:solidFill>
                  <a:srgbClr val="FF0000"/>
                </a:solidFill>
                <a:latin typeface="Comic Sans MS" charset="0"/>
                <a:ea typeface="Comic Sans MS" charset="0"/>
                <a:cs typeface="Comic Sans MS" charset="0"/>
              </a:rPr>
              <a:t/>
            </a:r>
            <a:br>
              <a:rPr lang="en-US" dirty="0" smtClean="0">
                <a:solidFill>
                  <a:srgbClr val="FF0000"/>
                </a:solidFill>
                <a:latin typeface="Comic Sans MS" charset="0"/>
                <a:ea typeface="Comic Sans MS" charset="0"/>
                <a:cs typeface="Comic Sans MS" charset="0"/>
              </a:rPr>
            </a:br>
            <a:endParaRPr lang="en-US" dirty="0"/>
          </a:p>
        </p:txBody>
      </p:sp>
      <p:sp>
        <p:nvSpPr>
          <p:cNvPr id="4" name="Content Placeholder 3"/>
          <p:cNvSpPr>
            <a:spLocks noGrp="1"/>
          </p:cNvSpPr>
          <p:nvPr>
            <p:ph idx="1"/>
          </p:nvPr>
        </p:nvSpPr>
        <p:spPr>
          <a:xfrm>
            <a:off x="784576" y="1128889"/>
            <a:ext cx="11407423" cy="5729111"/>
          </a:xfrm>
        </p:spPr>
        <p:txBody>
          <a:bodyPr>
            <a:noAutofit/>
          </a:bodyPr>
          <a:lstStyle/>
          <a:p>
            <a:r>
              <a:rPr lang="en-US" sz="2800" dirty="0" smtClean="0">
                <a:latin typeface="Comic Sans MS" charset="0"/>
                <a:ea typeface="Comic Sans MS" charset="0"/>
                <a:cs typeface="Comic Sans MS" charset="0"/>
              </a:rPr>
              <a:t>Ice</a:t>
            </a:r>
          </a:p>
          <a:p>
            <a:pPr lvl="1"/>
            <a:r>
              <a:rPr lang="en-US" sz="2800" i="0" dirty="0" smtClean="0">
                <a:latin typeface="Comic Sans MS" charset="0"/>
                <a:ea typeface="Comic Sans MS" charset="0"/>
                <a:cs typeface="Comic Sans MS" charset="0"/>
              </a:rPr>
              <a:t>Ice importation from the 1890s </a:t>
            </a:r>
          </a:p>
          <a:p>
            <a:pPr marL="0" lvl="1" indent="0">
              <a:buNone/>
            </a:pPr>
            <a:endParaRPr lang="en-US" sz="2800" i="0" dirty="0" smtClean="0">
              <a:latin typeface="Comic Sans MS" charset="0"/>
              <a:ea typeface="Comic Sans MS" charset="0"/>
              <a:cs typeface="Comic Sans MS" charset="0"/>
            </a:endParaRPr>
          </a:p>
          <a:p>
            <a:r>
              <a:rPr lang="en-US" sz="2800" i="0" dirty="0" smtClean="0">
                <a:latin typeface="Comic Sans MS" charset="0"/>
                <a:ea typeface="Comic Sans MS" charset="0"/>
                <a:cs typeface="Comic Sans MS" charset="0"/>
              </a:rPr>
              <a:t>1916: Ice Manufacturing Plant, Borneo Wharf</a:t>
            </a:r>
          </a:p>
          <a:p>
            <a:pPr lvl="1">
              <a:buFont typeface="Wingdings" charset="2"/>
              <a:buChar char="§"/>
            </a:pPr>
            <a:r>
              <a:rPr lang="en-US" sz="2800" i="0" dirty="0" smtClean="0">
                <a:latin typeface="Comic Sans MS" charset="0"/>
                <a:ea typeface="Comic Sans MS" charset="0"/>
                <a:cs typeface="Comic Sans MS" charset="0"/>
              </a:rPr>
              <a:t>Ice factories, 1920s-1930s</a:t>
            </a:r>
          </a:p>
          <a:p>
            <a:pPr marL="0" lvl="1" indent="0">
              <a:buNone/>
            </a:pPr>
            <a:r>
              <a:rPr lang="en-US" sz="2800" i="0" dirty="0" smtClean="0">
                <a:latin typeface="Comic Sans MS" charset="0"/>
                <a:ea typeface="Comic Sans MS" charset="0"/>
                <a:cs typeface="Comic Sans MS" charset="0"/>
              </a:rPr>
              <a:t>        Ice Cream Production</a:t>
            </a:r>
          </a:p>
          <a:p>
            <a:pPr marL="0" lvl="1" indent="0">
              <a:buNone/>
            </a:pPr>
            <a:r>
              <a:rPr lang="en-US" sz="2800" i="0" dirty="0" smtClean="0">
                <a:latin typeface="Comic Sans MS" charset="0"/>
                <a:ea typeface="Comic Sans MS" charset="0"/>
                <a:cs typeface="Comic Sans MS" charset="0"/>
              </a:rPr>
              <a:t>        1923: Paradise Ice Cream</a:t>
            </a:r>
          </a:p>
          <a:p>
            <a:pPr lvl="5">
              <a:buFont typeface="Wingdings" charset="2"/>
              <a:buChar char="§"/>
            </a:pPr>
            <a:r>
              <a:rPr lang="en-US" sz="2800" i="0" dirty="0" smtClean="0">
                <a:latin typeface="Comic Sans MS" charset="0"/>
                <a:ea typeface="Comic Sans MS" charset="0"/>
                <a:cs typeface="Comic Sans MS" charset="0"/>
              </a:rPr>
              <a:t>Cold Storage deal </a:t>
            </a:r>
            <a:r>
              <a:rPr lang="en-US" sz="2800" i="0" dirty="0">
                <a:latin typeface="Comic Sans MS" charset="0"/>
                <a:ea typeface="Comic Sans MS" charset="0"/>
                <a:cs typeface="Comic Sans MS" charset="0"/>
              </a:rPr>
              <a:t>with Dan Miguel Brewery, </a:t>
            </a:r>
            <a:r>
              <a:rPr lang="en-US" sz="2800" i="0" dirty="0" smtClean="0">
                <a:latin typeface="Comic Sans MS" charset="0"/>
                <a:ea typeface="Comic Sans MS" charset="0"/>
                <a:cs typeface="Comic Sans MS" charset="0"/>
              </a:rPr>
              <a:t>Manila and set up Cold Storage Creameries Ltd </a:t>
            </a:r>
          </a:p>
          <a:p>
            <a:pPr marL="0" lvl="5" indent="0">
              <a:buNone/>
            </a:pPr>
            <a:r>
              <a:rPr lang="en-US" sz="2800" i="0" dirty="0" smtClean="0">
                <a:latin typeface="Comic Sans MS" charset="0"/>
                <a:ea typeface="Comic Sans MS" charset="0"/>
                <a:cs typeface="Comic Sans MS" charset="0"/>
              </a:rPr>
              <a:t>     Cold Storage 55% of initial capital; 45% Dan Miguel</a:t>
            </a:r>
          </a:p>
          <a:p>
            <a:pPr marL="0" lvl="5" indent="0">
              <a:buNone/>
            </a:pPr>
            <a:r>
              <a:rPr lang="en-US" sz="2800" i="0" dirty="0" smtClean="0">
                <a:latin typeface="Comic Sans MS" charset="0"/>
                <a:ea typeface="Comic Sans MS" charset="0"/>
                <a:cs typeface="Comic Sans MS" charset="0"/>
              </a:rPr>
              <a:t>     1937</a:t>
            </a:r>
            <a:r>
              <a:rPr lang="en-US" sz="2800" i="0" dirty="0">
                <a:latin typeface="Comic Sans MS" charset="0"/>
                <a:ea typeface="Comic Sans MS" charset="0"/>
                <a:cs typeface="Comic Sans MS" charset="0"/>
              </a:rPr>
              <a:t>: Magnolia </a:t>
            </a:r>
          </a:p>
          <a:p>
            <a:pPr marL="0" lvl="5" indent="0">
              <a:buNone/>
            </a:pPr>
            <a:r>
              <a:rPr lang="en-US" sz="2800" i="0" dirty="0" smtClean="0">
                <a:latin typeface="Comic Sans MS" charset="0"/>
                <a:ea typeface="Comic Sans MS" charset="0"/>
                <a:cs typeface="Comic Sans MS" charset="0"/>
              </a:rPr>
              <a:t>     Magnolia Snack Bar 1960s</a:t>
            </a:r>
            <a:endParaRPr lang="en-US" sz="2800" i="0" dirty="0">
              <a:latin typeface="Comic Sans MS" charset="0"/>
              <a:ea typeface="Comic Sans MS" charset="0"/>
              <a:cs typeface="Comic Sans MS" charset="0"/>
            </a:endParaRPr>
          </a:p>
        </p:txBody>
      </p:sp>
    </p:spTree>
    <p:extLst>
      <p:ext uri="{BB962C8B-B14F-4D97-AF65-F5344CB8AC3E}">
        <p14:creationId xmlns:p14="http://schemas.microsoft.com/office/powerpoint/2010/main" val="137019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723" y="96715"/>
            <a:ext cx="9601200" cy="945228"/>
          </a:xfrm>
        </p:spPr>
        <p:txBody>
          <a:bodyPr>
            <a:normAutofit/>
          </a:bodyPr>
          <a:lstStyle/>
          <a:p>
            <a:r>
              <a:rPr lang="en-US" sz="3200" b="1" u="sng" dirty="0">
                <a:solidFill>
                  <a:srgbClr val="FF0000"/>
                </a:solidFill>
                <a:latin typeface="Comic Sans MS" charset="0"/>
                <a:ea typeface="Comic Sans MS" charset="0"/>
                <a:cs typeface="Comic Sans MS" charset="0"/>
              </a:rPr>
              <a:t>Lecture Outline</a:t>
            </a:r>
          </a:p>
        </p:txBody>
      </p:sp>
      <p:sp>
        <p:nvSpPr>
          <p:cNvPr id="3" name="Content Placeholder 2"/>
          <p:cNvSpPr>
            <a:spLocks noGrp="1"/>
          </p:cNvSpPr>
          <p:nvPr>
            <p:ph idx="1"/>
          </p:nvPr>
        </p:nvSpPr>
        <p:spPr>
          <a:xfrm>
            <a:off x="773723" y="685800"/>
            <a:ext cx="11418277" cy="6084277"/>
          </a:xfrm>
        </p:spPr>
        <p:txBody>
          <a:bodyPr>
            <a:noAutofit/>
          </a:bodyPr>
          <a:lstStyle/>
          <a:p>
            <a:r>
              <a:rPr lang="en-US" sz="2800" dirty="0" smtClean="0">
                <a:latin typeface="Comic Sans MS" charset="0"/>
                <a:ea typeface="Comic Sans MS" charset="0"/>
                <a:cs typeface="Comic Sans MS" charset="0"/>
              </a:rPr>
              <a:t>Why do Firms exist? </a:t>
            </a:r>
          </a:p>
          <a:p>
            <a:endParaRPr lang="en-US" sz="2800" dirty="0">
              <a:latin typeface="Comic Sans MS" charset="0"/>
              <a:ea typeface="Comic Sans MS" charset="0"/>
              <a:cs typeface="Comic Sans MS" charset="0"/>
            </a:endParaRPr>
          </a:p>
          <a:p>
            <a:r>
              <a:rPr lang="en-US" sz="2800" dirty="0" smtClean="0">
                <a:latin typeface="Comic Sans MS" charset="0"/>
                <a:ea typeface="Comic Sans MS" charset="0"/>
                <a:cs typeface="Comic Sans MS" charset="0"/>
              </a:rPr>
              <a:t>Firms in Business History.</a:t>
            </a:r>
            <a:endParaRPr lang="en-US" sz="2800" dirty="0">
              <a:latin typeface="Comic Sans MS" charset="0"/>
              <a:ea typeface="Comic Sans MS" charset="0"/>
              <a:cs typeface="Comic Sans MS" charset="0"/>
            </a:endParaRPr>
          </a:p>
          <a:p>
            <a:endParaRPr lang="en-US" sz="2800" dirty="0" smtClean="0">
              <a:latin typeface="Comic Sans MS" charset="0"/>
              <a:ea typeface="Comic Sans MS" charset="0"/>
              <a:cs typeface="Comic Sans MS" charset="0"/>
            </a:endParaRPr>
          </a:p>
          <a:p>
            <a:pPr marL="0" indent="0">
              <a:buNone/>
            </a:pPr>
            <a:endParaRPr lang="en-US" sz="2800" dirty="0" smtClean="0">
              <a:latin typeface="Comic Sans MS" charset="0"/>
              <a:ea typeface="Comic Sans MS" charset="0"/>
              <a:cs typeface="Comic Sans MS" charset="0"/>
            </a:endParaRPr>
          </a:p>
          <a:p>
            <a:r>
              <a:rPr lang="en-US" sz="2800" dirty="0" smtClean="0">
                <a:latin typeface="Comic Sans MS" charset="0"/>
                <a:ea typeface="Comic Sans MS" charset="0"/>
                <a:cs typeface="Comic Sans MS" charset="0"/>
              </a:rPr>
              <a:t>Firm Histories: Cold Storage</a:t>
            </a:r>
          </a:p>
          <a:p>
            <a:pPr lvl="1"/>
            <a:r>
              <a:rPr lang="en-US" sz="2800" i="0" dirty="0" smtClean="0">
                <a:latin typeface="Comic Sans MS" charset="0"/>
                <a:ea typeface="Comic Sans MS" charset="0"/>
                <a:cs typeface="Comic Sans MS" charset="0"/>
              </a:rPr>
              <a:t>Late 19</a:t>
            </a:r>
            <a:r>
              <a:rPr lang="en-US" sz="2800" i="0" baseline="30000" dirty="0" smtClean="0">
                <a:latin typeface="Comic Sans MS" charset="0"/>
                <a:ea typeface="Comic Sans MS" charset="0"/>
                <a:cs typeface="Comic Sans MS" charset="0"/>
              </a:rPr>
              <a:t>th</a:t>
            </a:r>
            <a:r>
              <a:rPr lang="en-US" sz="2800" i="0" dirty="0" smtClean="0">
                <a:latin typeface="Comic Sans MS" charset="0"/>
                <a:ea typeface="Comic Sans MS" charset="0"/>
                <a:cs typeface="Comic Sans MS" charset="0"/>
              </a:rPr>
              <a:t> c. mechanization in food production</a:t>
            </a:r>
          </a:p>
          <a:p>
            <a:pPr lvl="1"/>
            <a:r>
              <a:rPr lang="en-US" sz="2800" i="0" dirty="0" smtClean="0">
                <a:latin typeface="Comic Sans MS" charset="0"/>
                <a:ea typeface="Comic Sans MS" charset="0"/>
                <a:cs typeface="Comic Sans MS" charset="0"/>
              </a:rPr>
              <a:t>Early Years of Cold Storage, 1903-1910s</a:t>
            </a:r>
          </a:p>
          <a:p>
            <a:pPr lvl="1"/>
            <a:r>
              <a:rPr lang="en-US" sz="2800" i="0" dirty="0" smtClean="0">
                <a:latin typeface="Comic Sans MS" charset="0"/>
                <a:ea typeface="Comic Sans MS" charset="0"/>
                <a:cs typeface="Comic Sans MS" charset="0"/>
              </a:rPr>
              <a:t>New Interests 1920s -1930s</a:t>
            </a:r>
          </a:p>
          <a:p>
            <a:pPr lvl="1"/>
            <a:r>
              <a:rPr lang="en-US" sz="2800" i="0" dirty="0" smtClean="0">
                <a:latin typeface="Comic Sans MS" charset="0"/>
                <a:ea typeface="Comic Sans MS" charset="0"/>
                <a:cs typeface="Comic Sans MS" charset="0"/>
              </a:rPr>
              <a:t>Late 1930s-1940s: ‘Grocery store to super-market style food retailing’</a:t>
            </a:r>
          </a:p>
          <a:p>
            <a:pPr lvl="1"/>
            <a:r>
              <a:rPr lang="en-US" sz="2800" i="0" dirty="0" smtClean="0">
                <a:latin typeface="Comic Sans MS" charset="0"/>
                <a:ea typeface="Comic Sans MS" charset="0"/>
                <a:cs typeface="Comic Sans MS" charset="0"/>
              </a:rPr>
              <a:t>Market Niches: Continuities and Changes</a:t>
            </a:r>
          </a:p>
          <a:p>
            <a:endParaRPr lang="en-US" sz="2800" dirty="0">
              <a:latin typeface="Comic Sans MS" charset="0"/>
              <a:ea typeface="Comic Sans MS" charset="0"/>
              <a:cs typeface="Comic Sans MS" charset="0"/>
            </a:endParaRPr>
          </a:p>
          <a:p>
            <a:pPr marL="0" indent="0">
              <a:buNone/>
            </a:pPr>
            <a:endParaRPr lang="en-US" sz="2800" dirty="0">
              <a:latin typeface="Comic Sans MS" charset="0"/>
              <a:ea typeface="Comic Sans MS" charset="0"/>
              <a:cs typeface="Comic Sans MS" charset="0"/>
            </a:endParaRPr>
          </a:p>
        </p:txBody>
      </p:sp>
    </p:spTree>
    <p:extLst>
      <p:ext uri="{BB962C8B-B14F-4D97-AF65-F5344CB8AC3E}">
        <p14:creationId xmlns:p14="http://schemas.microsoft.com/office/powerpoint/2010/main" val="1120821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64" y="137596"/>
            <a:ext cx="6531428" cy="6487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48612" y="5484614"/>
            <a:ext cx="5230067" cy="830997"/>
          </a:xfrm>
          <a:prstGeom prst="rect">
            <a:avLst/>
          </a:prstGeom>
          <a:noFill/>
        </p:spPr>
        <p:txBody>
          <a:bodyPr wrap="none" rtlCol="0">
            <a:spAutoFit/>
          </a:bodyPr>
          <a:lstStyle/>
          <a:p>
            <a:r>
              <a:rPr lang="en-US" sz="2400" dirty="0" smtClean="0">
                <a:solidFill>
                  <a:srgbClr val="FF0000"/>
                </a:solidFill>
                <a:latin typeface="Comic Sans MS"/>
                <a:cs typeface="Comic Sans MS"/>
              </a:rPr>
              <a:t>Magnolia snack bar, capitol theatre </a:t>
            </a:r>
          </a:p>
          <a:p>
            <a:r>
              <a:rPr lang="en-US" sz="2400" dirty="0" smtClean="0">
                <a:solidFill>
                  <a:srgbClr val="FF0000"/>
                </a:solidFill>
                <a:latin typeface="Comic Sans MS"/>
                <a:cs typeface="Comic Sans MS"/>
              </a:rPr>
              <a:t>1965</a:t>
            </a:r>
            <a:endParaRPr lang="en-SG" sz="2400" dirty="0">
              <a:solidFill>
                <a:srgbClr val="FF0000"/>
              </a:solidFill>
              <a:latin typeface="Comic Sans MS"/>
              <a:cs typeface="Comic Sans MS"/>
            </a:endParaRPr>
          </a:p>
        </p:txBody>
      </p:sp>
    </p:spTree>
    <p:extLst>
      <p:ext uri="{BB962C8B-B14F-4D97-AF65-F5344CB8AC3E}">
        <p14:creationId xmlns:p14="http://schemas.microsoft.com/office/powerpoint/2010/main" val="30409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955" y="189088"/>
            <a:ext cx="11215512" cy="1485900"/>
          </a:xfrm>
        </p:spPr>
        <p:txBody>
          <a:bodyPr>
            <a:normAutofit/>
          </a:bodyPr>
          <a:lstStyle/>
          <a:p>
            <a:r>
              <a:rPr lang="en-US" sz="3200" b="1" u="sng" dirty="0">
                <a:solidFill>
                  <a:srgbClr val="FF0000"/>
                </a:solidFill>
                <a:latin typeface="Comic Sans MS" charset="0"/>
                <a:ea typeface="Comic Sans MS" charset="0"/>
                <a:cs typeface="Comic Sans MS" charset="0"/>
              </a:rPr>
              <a:t>‘From Grocery </a:t>
            </a:r>
            <a:r>
              <a:rPr lang="en-US" sz="3200" b="1" u="sng" dirty="0" smtClean="0">
                <a:solidFill>
                  <a:srgbClr val="FF0000"/>
                </a:solidFill>
                <a:latin typeface="Comic Sans MS" charset="0"/>
                <a:ea typeface="Comic Sans MS" charset="0"/>
                <a:cs typeface="Comic Sans MS" charset="0"/>
              </a:rPr>
              <a:t>Store </a:t>
            </a:r>
            <a:r>
              <a:rPr lang="en-US" sz="3200" b="1" u="sng" dirty="0">
                <a:solidFill>
                  <a:srgbClr val="FF0000"/>
                </a:solidFill>
                <a:latin typeface="Comic Sans MS" charset="0"/>
                <a:ea typeface="Comic Sans MS" charset="0"/>
                <a:cs typeface="Comic Sans MS" charset="0"/>
              </a:rPr>
              <a:t>to S</a:t>
            </a:r>
            <a:r>
              <a:rPr lang="en-US" sz="3200" b="1" u="sng" dirty="0" smtClean="0">
                <a:solidFill>
                  <a:srgbClr val="FF0000"/>
                </a:solidFill>
                <a:latin typeface="Comic Sans MS" charset="0"/>
                <a:ea typeface="Comic Sans MS" charset="0"/>
                <a:cs typeface="Comic Sans MS" charset="0"/>
              </a:rPr>
              <a:t>uper-Market </a:t>
            </a:r>
            <a:r>
              <a:rPr lang="en-US" sz="3200" b="1" u="sng" dirty="0">
                <a:solidFill>
                  <a:srgbClr val="FF0000"/>
                </a:solidFill>
                <a:latin typeface="Comic Sans MS" charset="0"/>
                <a:ea typeface="Comic Sans MS" charset="0"/>
                <a:cs typeface="Comic Sans MS" charset="0"/>
              </a:rPr>
              <a:t>S</a:t>
            </a:r>
            <a:r>
              <a:rPr lang="en-US" sz="3200" b="1" u="sng" dirty="0" smtClean="0">
                <a:solidFill>
                  <a:srgbClr val="FF0000"/>
                </a:solidFill>
                <a:latin typeface="Comic Sans MS" charset="0"/>
                <a:ea typeface="Comic Sans MS" charset="0"/>
                <a:cs typeface="Comic Sans MS" charset="0"/>
              </a:rPr>
              <a:t>tyle </a:t>
            </a:r>
            <a:r>
              <a:rPr lang="en-US" sz="3200" b="1" u="sng" dirty="0">
                <a:solidFill>
                  <a:srgbClr val="FF0000"/>
                </a:solidFill>
                <a:latin typeface="Comic Sans MS" charset="0"/>
                <a:ea typeface="Comic Sans MS" charset="0"/>
                <a:cs typeface="Comic Sans MS" charset="0"/>
              </a:rPr>
              <a:t>F</a:t>
            </a:r>
            <a:r>
              <a:rPr lang="en-US" sz="3200" b="1" u="sng" dirty="0" smtClean="0">
                <a:solidFill>
                  <a:srgbClr val="FF0000"/>
                </a:solidFill>
                <a:latin typeface="Comic Sans MS" charset="0"/>
                <a:ea typeface="Comic Sans MS" charset="0"/>
                <a:cs typeface="Comic Sans MS" charset="0"/>
              </a:rPr>
              <a:t>ood </a:t>
            </a:r>
            <a:r>
              <a:rPr lang="en-US" sz="3200" b="1" u="sng" dirty="0">
                <a:solidFill>
                  <a:srgbClr val="FF0000"/>
                </a:solidFill>
                <a:latin typeface="Comic Sans MS" charset="0"/>
                <a:ea typeface="Comic Sans MS" charset="0"/>
                <a:cs typeface="Comic Sans MS" charset="0"/>
              </a:rPr>
              <a:t>R</a:t>
            </a:r>
            <a:r>
              <a:rPr lang="en-US" sz="3200" b="1" u="sng" dirty="0" smtClean="0">
                <a:solidFill>
                  <a:srgbClr val="FF0000"/>
                </a:solidFill>
                <a:latin typeface="Comic Sans MS" charset="0"/>
                <a:ea typeface="Comic Sans MS" charset="0"/>
                <a:cs typeface="Comic Sans MS" charset="0"/>
              </a:rPr>
              <a:t>etailing</a:t>
            </a:r>
            <a:r>
              <a:rPr lang="en-US" sz="3200" dirty="0">
                <a:solidFill>
                  <a:srgbClr val="FF0000"/>
                </a:solidFill>
                <a:latin typeface="Comic Sans MS" charset="0"/>
                <a:ea typeface="Comic Sans MS" charset="0"/>
                <a:cs typeface="Comic Sans MS" charset="0"/>
              </a:rPr>
              <a:t>’</a:t>
            </a:r>
            <a:endParaRPr lang="en-US" sz="3200" dirty="0">
              <a:latin typeface="Comic Sans MS" charset="0"/>
              <a:ea typeface="Comic Sans MS" charset="0"/>
              <a:cs typeface="Comic Sans MS" charset="0"/>
            </a:endParaRPr>
          </a:p>
        </p:txBody>
      </p:sp>
      <p:sp>
        <p:nvSpPr>
          <p:cNvPr id="3" name="Content Placeholder 2"/>
          <p:cNvSpPr>
            <a:spLocks noGrp="1"/>
          </p:cNvSpPr>
          <p:nvPr>
            <p:ph idx="1"/>
          </p:nvPr>
        </p:nvSpPr>
        <p:spPr>
          <a:xfrm>
            <a:off x="728134" y="1270135"/>
            <a:ext cx="11463866" cy="5587865"/>
          </a:xfrm>
        </p:spPr>
        <p:txBody>
          <a:bodyPr>
            <a:normAutofit fontScale="25000" lnSpcReduction="20000"/>
          </a:bodyPr>
          <a:lstStyle/>
          <a:p>
            <a:r>
              <a:rPr lang="en-US" sz="9600" dirty="0" smtClean="0">
                <a:latin typeface="Comic Sans MS" charset="0"/>
                <a:ea typeface="Comic Sans MS" charset="0"/>
                <a:cs typeface="Comic Sans MS" charset="0"/>
              </a:rPr>
              <a:t>Expansion in 1930s: Malacca, 1933, Seremban 1936, Cameron Highlands 1939 </a:t>
            </a:r>
          </a:p>
          <a:p>
            <a:endParaRPr lang="en-US" sz="9600" dirty="0" smtClean="0">
              <a:latin typeface="Comic Sans MS" charset="0"/>
              <a:ea typeface="Comic Sans MS" charset="0"/>
              <a:cs typeface="Comic Sans MS" charset="0"/>
            </a:endParaRPr>
          </a:p>
          <a:p>
            <a:r>
              <a:rPr lang="en-US" sz="9600" dirty="0" smtClean="0">
                <a:latin typeface="Comic Sans MS" charset="0"/>
                <a:ea typeface="Comic Sans MS" charset="0"/>
                <a:cs typeface="Comic Sans MS" charset="0"/>
              </a:rPr>
              <a:t>Local retail delivery, 1935 </a:t>
            </a:r>
          </a:p>
          <a:p>
            <a:endParaRPr lang="en-US" sz="9600" dirty="0">
              <a:latin typeface="Comic Sans MS" charset="0"/>
              <a:ea typeface="Comic Sans MS" charset="0"/>
              <a:cs typeface="Comic Sans MS" charset="0"/>
            </a:endParaRPr>
          </a:p>
          <a:p>
            <a:r>
              <a:rPr lang="en-US" sz="9600" dirty="0" smtClean="0">
                <a:latin typeface="Comic Sans MS" charset="0"/>
                <a:ea typeface="Comic Sans MS" charset="0"/>
                <a:cs typeface="Comic Sans MS" charset="0"/>
              </a:rPr>
              <a:t>Varieties of products</a:t>
            </a:r>
          </a:p>
          <a:p>
            <a:pPr lvl="1"/>
            <a:r>
              <a:rPr lang="en-US" sz="9600" dirty="0">
                <a:latin typeface="Comic Sans MS" charset="0"/>
                <a:ea typeface="Comic Sans MS" charset="0"/>
                <a:cs typeface="Comic Sans MS" charset="0"/>
              </a:rPr>
              <a:t> </a:t>
            </a:r>
            <a:r>
              <a:rPr lang="en-SG" sz="9600" i="0" dirty="0" smtClean="0">
                <a:latin typeface="Comic Sans MS" charset="0"/>
                <a:ea typeface="Comic Sans MS" charset="0"/>
                <a:cs typeface="Comic Sans MS" charset="0"/>
              </a:rPr>
              <a:t>Competitors</a:t>
            </a:r>
          </a:p>
          <a:p>
            <a:pPr lvl="1"/>
            <a:endParaRPr lang="en-US" sz="9600" dirty="0">
              <a:latin typeface="Comic Sans MS" charset="0"/>
              <a:ea typeface="Comic Sans MS" charset="0"/>
              <a:cs typeface="Comic Sans MS" charset="0"/>
            </a:endParaRPr>
          </a:p>
          <a:p>
            <a:r>
              <a:rPr lang="en-SG" sz="9600" dirty="0">
                <a:latin typeface="Comic Sans MS" charset="0"/>
                <a:ea typeface="Comic Sans MS" charset="0"/>
                <a:cs typeface="Comic Sans MS" charset="0"/>
              </a:rPr>
              <a:t>S</a:t>
            </a:r>
            <a:r>
              <a:rPr lang="en-SG" sz="9600" dirty="0" smtClean="0">
                <a:latin typeface="Comic Sans MS" charset="0"/>
                <a:ea typeface="Comic Sans MS" charset="0"/>
                <a:cs typeface="Comic Sans MS" charset="0"/>
              </a:rPr>
              <a:t>tore </a:t>
            </a:r>
            <a:r>
              <a:rPr lang="en-SG" sz="9600" dirty="0">
                <a:latin typeface="Comic Sans MS" charset="0"/>
                <a:ea typeface="Comic Sans MS" charset="0"/>
                <a:cs typeface="Comic Sans MS" charset="0"/>
              </a:rPr>
              <a:t>layout and design </a:t>
            </a:r>
            <a:r>
              <a:rPr lang="en-SG" sz="9600" dirty="0" smtClean="0">
                <a:latin typeface="Comic Sans MS" charset="0"/>
                <a:ea typeface="Comic Sans MS" charset="0"/>
                <a:cs typeface="Comic Sans MS" charset="0"/>
              </a:rPr>
              <a:t>principles</a:t>
            </a:r>
          </a:p>
          <a:p>
            <a:endParaRPr lang="en-SG" sz="9600" dirty="0">
              <a:latin typeface="Comic Sans MS" charset="0"/>
              <a:ea typeface="Comic Sans MS" charset="0"/>
              <a:cs typeface="Comic Sans MS" charset="0"/>
            </a:endParaRPr>
          </a:p>
          <a:p>
            <a:r>
              <a:rPr lang="en-SG" sz="9600" dirty="0" smtClean="0">
                <a:latin typeface="Comic Sans MS" charset="0"/>
                <a:ea typeface="Comic Sans MS" charset="0"/>
                <a:cs typeface="Comic Sans MS" charset="0"/>
              </a:rPr>
              <a:t>Emphasis on the Exotic</a:t>
            </a:r>
            <a:endParaRPr lang="en-SG" sz="9600" i="0" dirty="0" smtClean="0">
              <a:latin typeface="Comic Sans MS" charset="0"/>
              <a:ea typeface="Comic Sans MS" charset="0"/>
              <a:cs typeface="Comic Sans MS" charset="0"/>
            </a:endParaRPr>
          </a:p>
          <a:p>
            <a:endParaRPr lang="en-US" sz="9600" dirty="0" smtClean="0">
              <a:latin typeface="Comic Sans MS" charset="0"/>
              <a:ea typeface="Comic Sans MS" charset="0"/>
              <a:cs typeface="Comic Sans MS" charset="0"/>
            </a:endParaRPr>
          </a:p>
          <a:p>
            <a:r>
              <a:rPr lang="en-SG" sz="9600" dirty="0" smtClean="0">
                <a:latin typeface="Comic Sans MS" charset="0"/>
                <a:ea typeface="Comic Sans MS" charset="0"/>
                <a:cs typeface="Comic Sans MS" charset="0"/>
              </a:rPr>
              <a:t>‘Imperial </a:t>
            </a:r>
            <a:r>
              <a:rPr lang="en-SG" sz="9600" dirty="0">
                <a:latin typeface="Comic Sans MS" charset="0"/>
                <a:ea typeface="Comic Sans MS" charset="0"/>
                <a:cs typeface="Comic Sans MS" charset="0"/>
              </a:rPr>
              <a:t>C</a:t>
            </a:r>
            <a:r>
              <a:rPr lang="en-SG" sz="9600" dirty="0" smtClean="0">
                <a:latin typeface="Comic Sans MS" charset="0"/>
                <a:ea typeface="Comic Sans MS" charset="0"/>
                <a:cs typeface="Comic Sans MS" charset="0"/>
              </a:rPr>
              <a:t>ulture of Britishness’</a:t>
            </a:r>
          </a:p>
          <a:p>
            <a:endParaRPr lang="en-US" dirty="0"/>
          </a:p>
        </p:txBody>
      </p:sp>
    </p:spTree>
    <p:extLst>
      <p:ext uri="{BB962C8B-B14F-4D97-AF65-F5344CB8AC3E}">
        <p14:creationId xmlns:p14="http://schemas.microsoft.com/office/powerpoint/2010/main" val="12454437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15245" y="625375"/>
            <a:ext cx="2437705" cy="4834746"/>
          </a:xfrm>
          <a:prstGeom prst="rect">
            <a:avLst/>
          </a:prstGeom>
        </p:spPr>
      </p:pic>
      <p:pic>
        <p:nvPicPr>
          <p:cNvPr id="4" name="Picture 3"/>
          <p:cNvPicPr>
            <a:picLocks noChangeAspect="1"/>
          </p:cNvPicPr>
          <p:nvPr/>
        </p:nvPicPr>
        <p:blipFill>
          <a:blip r:embed="rId4"/>
          <a:stretch>
            <a:fillRect/>
          </a:stretch>
        </p:blipFill>
        <p:spPr>
          <a:xfrm>
            <a:off x="3517835" y="1284734"/>
            <a:ext cx="2751565" cy="4818756"/>
          </a:xfrm>
          <a:prstGeom prst="rect">
            <a:avLst/>
          </a:prstGeom>
        </p:spPr>
      </p:pic>
      <p:pic>
        <p:nvPicPr>
          <p:cNvPr id="5" name="Picture 4"/>
          <p:cNvPicPr>
            <a:picLocks noChangeAspect="1"/>
          </p:cNvPicPr>
          <p:nvPr/>
        </p:nvPicPr>
        <p:blipFill>
          <a:blip r:embed="rId5"/>
          <a:stretch>
            <a:fillRect/>
          </a:stretch>
        </p:blipFill>
        <p:spPr>
          <a:xfrm>
            <a:off x="6499765" y="198019"/>
            <a:ext cx="2772213" cy="5473419"/>
          </a:xfrm>
          <a:prstGeom prst="rect">
            <a:avLst/>
          </a:prstGeom>
        </p:spPr>
      </p:pic>
      <p:pic>
        <p:nvPicPr>
          <p:cNvPr id="6" name="Picture 5"/>
          <p:cNvPicPr>
            <a:picLocks noChangeAspect="1"/>
          </p:cNvPicPr>
          <p:nvPr/>
        </p:nvPicPr>
        <p:blipFill>
          <a:blip r:embed="rId6"/>
          <a:stretch>
            <a:fillRect/>
          </a:stretch>
        </p:blipFill>
        <p:spPr>
          <a:xfrm>
            <a:off x="9705543" y="1723343"/>
            <a:ext cx="2056720" cy="4103292"/>
          </a:xfrm>
          <a:prstGeom prst="rect">
            <a:avLst/>
          </a:prstGeom>
        </p:spPr>
      </p:pic>
      <p:sp>
        <p:nvSpPr>
          <p:cNvPr id="2" name="TextBox 1"/>
          <p:cNvSpPr txBox="1"/>
          <p:nvPr/>
        </p:nvSpPr>
        <p:spPr>
          <a:xfrm>
            <a:off x="1036320" y="6235337"/>
            <a:ext cx="4671472" cy="338554"/>
          </a:xfrm>
          <a:prstGeom prst="rect">
            <a:avLst/>
          </a:prstGeom>
          <a:noFill/>
        </p:spPr>
        <p:txBody>
          <a:bodyPr wrap="none" rtlCol="0">
            <a:spAutoFit/>
          </a:bodyPr>
          <a:lstStyle/>
          <a:p>
            <a:r>
              <a:rPr lang="en-US" sz="800" dirty="0" smtClean="0">
                <a:latin typeface="Comic Sans MS" panose="030F0702030302020204" pitchFamily="66" charset="0"/>
              </a:rPr>
              <a:t>Source: Goh </a:t>
            </a:r>
            <a:r>
              <a:rPr lang="en-US" sz="800" dirty="0" err="1" smtClean="0">
                <a:latin typeface="Comic Sans MS" panose="030F0702030302020204" pitchFamily="66" charset="0"/>
              </a:rPr>
              <a:t>Chor</a:t>
            </a:r>
            <a:r>
              <a:rPr lang="en-US" sz="800" dirty="0" smtClean="0">
                <a:latin typeface="Comic Sans MS" panose="030F0702030302020204" pitchFamily="66" charset="0"/>
              </a:rPr>
              <a:t> Boon, </a:t>
            </a:r>
            <a:r>
              <a:rPr lang="en-US" sz="800" i="1" dirty="0" smtClean="0">
                <a:latin typeface="Comic Sans MS" panose="030F0702030302020204" pitchFamily="66" charset="0"/>
              </a:rPr>
              <a:t>Serving Singapore. A Hundred Years of Cold Storage  </a:t>
            </a:r>
            <a:r>
              <a:rPr lang="en-US" sz="800" dirty="0" smtClean="0">
                <a:latin typeface="Comic Sans MS" panose="030F0702030302020204" pitchFamily="66" charset="0"/>
              </a:rPr>
              <a:t>(Cold Storage) </a:t>
            </a:r>
            <a:endParaRPr lang="en-US" sz="800" dirty="0">
              <a:latin typeface="Comic Sans MS" panose="030F0702030302020204" pitchFamily="66" charset="0"/>
            </a:endParaRPr>
          </a:p>
          <a:p>
            <a:r>
              <a:rPr lang="en-US" sz="800" i="1" dirty="0" smtClean="0">
                <a:latin typeface="Comic Sans MS" panose="030F0702030302020204" pitchFamily="66" charset="0"/>
              </a:rPr>
              <a:t>Technology &amp; </a:t>
            </a:r>
            <a:r>
              <a:rPr lang="en-US" sz="800" i="1" dirty="0" err="1" smtClean="0">
                <a:latin typeface="Comic Sans MS" panose="030F0702030302020204" pitchFamily="66" charset="0"/>
              </a:rPr>
              <a:t>Entrepot</a:t>
            </a:r>
            <a:r>
              <a:rPr lang="en-US" sz="800" i="1" dirty="0" smtClean="0">
                <a:latin typeface="Comic Sans MS" panose="030F0702030302020204" pitchFamily="66" charset="0"/>
              </a:rPr>
              <a:t> Colonialism in Singapore </a:t>
            </a:r>
            <a:r>
              <a:rPr lang="en-US" sz="800" dirty="0" smtClean="0">
                <a:latin typeface="Comic Sans MS" panose="030F0702030302020204" pitchFamily="66" charset="0"/>
              </a:rPr>
              <a:t>(ISEAS,2013)</a:t>
            </a:r>
            <a:endParaRPr lang="en-SG" sz="800" dirty="0">
              <a:latin typeface="Comic Sans MS" panose="030F0702030302020204" pitchFamily="66" charset="0"/>
            </a:endParaRPr>
          </a:p>
        </p:txBody>
      </p:sp>
    </p:spTree>
    <p:extLst>
      <p:ext uri="{BB962C8B-B14F-4D97-AF65-F5344CB8AC3E}">
        <p14:creationId xmlns:p14="http://schemas.microsoft.com/office/powerpoint/2010/main" val="7100916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2968" y="0"/>
            <a:ext cx="2484308" cy="6424075"/>
          </a:xfrm>
          <a:prstGeom prst="rect">
            <a:avLst/>
          </a:prstGeom>
        </p:spPr>
      </p:pic>
      <p:pic>
        <p:nvPicPr>
          <p:cNvPr id="3" name="Picture 2"/>
          <p:cNvPicPr>
            <a:picLocks noChangeAspect="1"/>
          </p:cNvPicPr>
          <p:nvPr/>
        </p:nvPicPr>
        <p:blipFill>
          <a:blip r:embed="rId4"/>
          <a:stretch>
            <a:fillRect/>
          </a:stretch>
        </p:blipFill>
        <p:spPr>
          <a:xfrm>
            <a:off x="4322713" y="0"/>
            <a:ext cx="3149600" cy="6541478"/>
          </a:xfrm>
          <a:prstGeom prst="rect">
            <a:avLst/>
          </a:prstGeom>
        </p:spPr>
      </p:pic>
      <p:pic>
        <p:nvPicPr>
          <p:cNvPr id="4" name="Picture 3"/>
          <p:cNvPicPr>
            <a:picLocks noChangeAspect="1"/>
          </p:cNvPicPr>
          <p:nvPr/>
        </p:nvPicPr>
        <p:blipFill>
          <a:blip r:embed="rId5"/>
          <a:stretch>
            <a:fillRect/>
          </a:stretch>
        </p:blipFill>
        <p:spPr>
          <a:xfrm>
            <a:off x="8045564" y="0"/>
            <a:ext cx="4146436" cy="6541478"/>
          </a:xfrm>
          <a:prstGeom prst="rect">
            <a:avLst/>
          </a:prstGeom>
        </p:spPr>
      </p:pic>
      <p:sp>
        <p:nvSpPr>
          <p:cNvPr id="5" name="TextBox 4"/>
          <p:cNvSpPr txBox="1"/>
          <p:nvPr/>
        </p:nvSpPr>
        <p:spPr>
          <a:xfrm>
            <a:off x="873855" y="6519446"/>
            <a:ext cx="4671472" cy="338554"/>
          </a:xfrm>
          <a:prstGeom prst="rect">
            <a:avLst/>
          </a:prstGeom>
          <a:noFill/>
        </p:spPr>
        <p:txBody>
          <a:bodyPr wrap="none" rtlCol="0">
            <a:spAutoFit/>
          </a:bodyPr>
          <a:lstStyle/>
          <a:p>
            <a:r>
              <a:rPr lang="en-US" sz="800" dirty="0">
                <a:latin typeface="Comic Sans MS" panose="030F0702030302020204" pitchFamily="66" charset="0"/>
              </a:rPr>
              <a:t>Source: Goh </a:t>
            </a:r>
            <a:r>
              <a:rPr lang="en-US" sz="800" dirty="0" err="1">
                <a:latin typeface="Comic Sans MS" panose="030F0702030302020204" pitchFamily="66" charset="0"/>
              </a:rPr>
              <a:t>Chor</a:t>
            </a:r>
            <a:r>
              <a:rPr lang="en-US" sz="800" dirty="0">
                <a:latin typeface="Comic Sans MS" panose="030F0702030302020204" pitchFamily="66" charset="0"/>
              </a:rPr>
              <a:t> Boon, </a:t>
            </a:r>
            <a:r>
              <a:rPr lang="en-US" sz="800" i="1" dirty="0">
                <a:latin typeface="Comic Sans MS" panose="030F0702030302020204" pitchFamily="66" charset="0"/>
              </a:rPr>
              <a:t>Serving Singapore. A Hundred Years of Cold Storage  </a:t>
            </a:r>
            <a:r>
              <a:rPr lang="en-US" sz="800" dirty="0">
                <a:latin typeface="Comic Sans MS" panose="030F0702030302020204" pitchFamily="66" charset="0"/>
              </a:rPr>
              <a:t>(Cold Storage) </a:t>
            </a:r>
          </a:p>
          <a:p>
            <a:r>
              <a:rPr lang="en-US" sz="800" i="1" dirty="0">
                <a:latin typeface="Comic Sans MS" panose="030F0702030302020204" pitchFamily="66" charset="0"/>
              </a:rPr>
              <a:t>Technology &amp; </a:t>
            </a:r>
            <a:r>
              <a:rPr lang="en-US" sz="800" i="1" dirty="0" err="1">
                <a:latin typeface="Comic Sans MS" panose="030F0702030302020204" pitchFamily="66" charset="0"/>
              </a:rPr>
              <a:t>Entrepot</a:t>
            </a:r>
            <a:r>
              <a:rPr lang="en-US" sz="800" i="1" dirty="0">
                <a:latin typeface="Comic Sans MS" panose="030F0702030302020204" pitchFamily="66" charset="0"/>
              </a:rPr>
              <a:t> Colonialism in Singapore </a:t>
            </a:r>
            <a:r>
              <a:rPr lang="en-US" sz="800" dirty="0">
                <a:latin typeface="Comic Sans MS" panose="030F0702030302020204" pitchFamily="66" charset="0"/>
              </a:rPr>
              <a:t>(ISEAS,2013)</a:t>
            </a:r>
            <a:endParaRPr lang="en-SG" sz="800" dirty="0">
              <a:latin typeface="Comic Sans MS" panose="030F0702030302020204" pitchFamily="66" charset="0"/>
            </a:endParaRPr>
          </a:p>
        </p:txBody>
      </p:sp>
    </p:spTree>
    <p:extLst>
      <p:ext uri="{BB962C8B-B14F-4D97-AF65-F5344CB8AC3E}">
        <p14:creationId xmlns:p14="http://schemas.microsoft.com/office/powerpoint/2010/main" val="27807423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74889" y="1202266"/>
            <a:ext cx="9601200" cy="3581400"/>
          </a:xfrm>
        </p:spPr>
        <p:txBody>
          <a:bodyPr>
            <a:normAutofit/>
          </a:bodyPr>
          <a:lstStyle/>
          <a:p>
            <a:r>
              <a:rPr lang="en-US" sz="3200" dirty="0" smtClean="0">
                <a:latin typeface="Comic Sans MS" charset="0"/>
                <a:ea typeface="Comic Sans MS" charset="0"/>
                <a:cs typeface="Comic Sans MS" charset="0"/>
              </a:rPr>
              <a:t>Continuities</a:t>
            </a:r>
          </a:p>
          <a:p>
            <a:endParaRPr lang="en-US" sz="3200" dirty="0">
              <a:latin typeface="Comic Sans MS" charset="0"/>
              <a:ea typeface="Comic Sans MS" charset="0"/>
              <a:cs typeface="Comic Sans MS" charset="0"/>
            </a:endParaRPr>
          </a:p>
          <a:p>
            <a:endParaRPr lang="en-US" sz="3200" dirty="0" smtClean="0">
              <a:latin typeface="Comic Sans MS" charset="0"/>
              <a:ea typeface="Comic Sans MS" charset="0"/>
              <a:cs typeface="Comic Sans MS" charset="0"/>
            </a:endParaRPr>
          </a:p>
          <a:p>
            <a:r>
              <a:rPr lang="en-US" sz="3200" dirty="0" smtClean="0">
                <a:latin typeface="Comic Sans MS" charset="0"/>
                <a:ea typeface="Comic Sans MS" charset="0"/>
                <a:cs typeface="Comic Sans MS" charset="0"/>
              </a:rPr>
              <a:t>Cold Storage Today </a:t>
            </a:r>
            <a:endParaRPr lang="en-US" sz="3200" dirty="0">
              <a:latin typeface="Comic Sans MS" charset="0"/>
              <a:ea typeface="Comic Sans MS" charset="0"/>
              <a:cs typeface="Comic Sans MS" charset="0"/>
            </a:endParaRPr>
          </a:p>
        </p:txBody>
      </p:sp>
    </p:spTree>
    <p:extLst>
      <p:ext uri="{BB962C8B-B14F-4D97-AF65-F5344CB8AC3E}">
        <p14:creationId xmlns:p14="http://schemas.microsoft.com/office/powerpoint/2010/main" val="1971738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3" name="Content Placeholder 2"/>
          <p:cNvSpPr>
            <a:spLocks noGrp="1"/>
          </p:cNvSpPr>
          <p:nvPr>
            <p:ph type="subTitle" idx="1"/>
          </p:nvPr>
        </p:nvSpPr>
        <p:spPr>
          <a:xfrm>
            <a:off x="2679906" y="1929385"/>
            <a:ext cx="6831673" cy="1874520"/>
          </a:xfrm>
        </p:spPr>
        <p:txBody>
          <a:bodyPr>
            <a:normAutofit/>
          </a:bodyPr>
          <a:lstStyle/>
          <a:p>
            <a:r>
              <a:rPr lang="en-US" sz="4000" dirty="0">
                <a:solidFill>
                  <a:srgbClr val="FF0000"/>
                </a:solidFill>
                <a:latin typeface="Comic Sans MS" panose="030F0702030302020204" pitchFamily="66" charset="0"/>
              </a:rPr>
              <a:t>Thank you</a:t>
            </a:r>
          </a:p>
        </p:txBody>
      </p:sp>
    </p:spTree>
    <p:extLst>
      <p:ext uri="{BB962C8B-B14F-4D97-AF65-F5344CB8AC3E}">
        <p14:creationId xmlns:p14="http://schemas.microsoft.com/office/powerpoint/2010/main" val="10064859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661" y="123093"/>
            <a:ext cx="9601200" cy="791307"/>
          </a:xfrm>
        </p:spPr>
        <p:txBody>
          <a:bodyPr/>
          <a:lstStyle/>
          <a:p>
            <a:r>
              <a:rPr lang="en-US" sz="3290" dirty="0" smtClean="0"/>
              <a:t>Early Years</a:t>
            </a:r>
            <a:endParaRPr lang="en-US" sz="3290" dirty="0"/>
          </a:p>
        </p:txBody>
      </p:sp>
      <p:sp>
        <p:nvSpPr>
          <p:cNvPr id="3" name="Content Placeholder 2"/>
          <p:cNvSpPr>
            <a:spLocks noGrp="1"/>
          </p:cNvSpPr>
          <p:nvPr>
            <p:ph idx="1"/>
          </p:nvPr>
        </p:nvSpPr>
        <p:spPr>
          <a:xfrm>
            <a:off x="1371600" y="1148863"/>
            <a:ext cx="9601200" cy="4718538"/>
          </a:xfrm>
        </p:spPr>
        <p:txBody>
          <a:bodyPr>
            <a:normAutofit/>
          </a:bodyPr>
          <a:lstStyle/>
          <a:p>
            <a:r>
              <a:rPr lang="en-US" dirty="0" smtClean="0">
                <a:latin typeface="Comic Sans MS" charset="0"/>
                <a:ea typeface="Comic Sans MS" charset="0"/>
                <a:cs typeface="Comic Sans MS" charset="0"/>
              </a:rPr>
              <a:t>Haji Mohamed Mustafa, </a:t>
            </a:r>
            <a:r>
              <a:rPr lang="en-US" dirty="0" err="1" smtClean="0">
                <a:latin typeface="Comic Sans MS" charset="0"/>
                <a:ea typeface="Comic Sans MS" charset="0"/>
                <a:cs typeface="Comic Sans MS" charset="0"/>
              </a:rPr>
              <a:t>Jaunpur</a:t>
            </a:r>
            <a:r>
              <a:rPr lang="en-US" dirty="0" smtClean="0">
                <a:latin typeface="Comic Sans MS" charset="0"/>
                <a:ea typeface="Comic Sans MS" charset="0"/>
                <a:cs typeface="Comic Sans MS" charset="0"/>
              </a:rPr>
              <a:t>, Uttar Pradesh</a:t>
            </a:r>
          </a:p>
          <a:p>
            <a:endParaRPr lang="en-US"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Muar, Malaysia: peddling food</a:t>
            </a:r>
          </a:p>
          <a:p>
            <a:endParaRPr lang="en-US"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1952: Singapore</a:t>
            </a:r>
          </a:p>
          <a:p>
            <a:endParaRPr lang="en-US" dirty="0">
              <a:latin typeface="Comic Sans MS" charset="0"/>
              <a:ea typeface="Comic Sans MS" charset="0"/>
              <a:cs typeface="Comic Sans MS" charset="0"/>
            </a:endParaRPr>
          </a:p>
          <a:p>
            <a:r>
              <a:rPr lang="en-US" dirty="0" err="1" smtClean="0">
                <a:latin typeface="Comic Sans MS" charset="0"/>
                <a:ea typeface="Comic Sans MS" charset="0"/>
                <a:cs typeface="Comic Sans MS" charset="0"/>
              </a:rPr>
              <a:t>Mushtaq</a:t>
            </a:r>
            <a:r>
              <a:rPr lang="en-US" dirty="0" smtClean="0">
                <a:latin typeface="Comic Sans MS" charset="0"/>
                <a:ea typeface="Comic Sans MS" charset="0"/>
                <a:cs typeface="Comic Sans MS" charset="0"/>
              </a:rPr>
              <a:t>, 1956: food business</a:t>
            </a:r>
          </a:p>
          <a:p>
            <a:pPr lvl="1"/>
            <a:r>
              <a:rPr lang="en-US" dirty="0" smtClean="0">
                <a:latin typeface="Comic Sans MS" charset="0"/>
                <a:ea typeface="Comic Sans MS" charset="0"/>
                <a:cs typeface="Comic Sans MS" charset="0"/>
              </a:rPr>
              <a:t>Handkerchiefs</a:t>
            </a:r>
          </a:p>
          <a:p>
            <a:pPr lvl="1"/>
            <a:endParaRPr 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40340177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832" y="1"/>
            <a:ext cx="9671538" cy="1254368"/>
          </a:xfrm>
        </p:spPr>
        <p:txBody>
          <a:bodyPr/>
          <a:lstStyle/>
          <a:p>
            <a:endParaRPr lang="en-US" dirty="0"/>
          </a:p>
        </p:txBody>
      </p:sp>
      <p:sp>
        <p:nvSpPr>
          <p:cNvPr id="3" name="Content Placeholder 2"/>
          <p:cNvSpPr>
            <a:spLocks noGrp="1"/>
          </p:cNvSpPr>
          <p:nvPr>
            <p:ph idx="1"/>
          </p:nvPr>
        </p:nvSpPr>
        <p:spPr>
          <a:xfrm>
            <a:off x="797170" y="1348153"/>
            <a:ext cx="9601200" cy="5756031"/>
          </a:xfrm>
        </p:spPr>
        <p:txBody>
          <a:bodyPr>
            <a:noAutofit/>
          </a:bodyPr>
          <a:lstStyle/>
          <a:p>
            <a:r>
              <a:rPr lang="en-US" dirty="0">
                <a:latin typeface="Comic Sans MS" charset="0"/>
                <a:ea typeface="Comic Sans MS" charset="0"/>
                <a:cs typeface="Comic Sans MS" charset="0"/>
              </a:rPr>
              <a:t>Entry into retail clothing 1965</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1971: Campbell </a:t>
            </a:r>
            <a:r>
              <a:rPr lang="en-US" dirty="0" smtClean="0">
                <a:latin typeface="Comic Sans MS" charset="0"/>
                <a:ea typeface="Comic Sans MS" charset="0"/>
                <a:cs typeface="Comic Sans MS" charset="0"/>
              </a:rPr>
              <a:t>Lane (500 square feet space)</a:t>
            </a:r>
          </a:p>
          <a:p>
            <a:endParaRPr lang="en-US"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1973: Serangoon Road</a:t>
            </a:r>
          </a:p>
          <a:p>
            <a:pPr lvl="1"/>
            <a:r>
              <a:rPr lang="en-US" i="0" dirty="0" smtClean="0">
                <a:latin typeface="Comic Sans MS" charset="0"/>
                <a:ea typeface="Comic Sans MS" charset="0"/>
                <a:cs typeface="Comic Sans MS" charset="0"/>
              </a:rPr>
              <a:t>New Interests </a:t>
            </a:r>
            <a:endParaRPr lang="en-US" i="0"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1985: take over pf shops for conservation</a:t>
            </a:r>
          </a:p>
          <a:p>
            <a:r>
              <a:rPr lang="en-US" dirty="0" smtClean="0">
                <a:latin typeface="Comic Sans MS" charset="0"/>
                <a:ea typeface="Comic Sans MS" charset="0"/>
                <a:cs typeface="Comic Sans MS" charset="0"/>
              </a:rPr>
              <a:t>1986: new premises: Risks </a:t>
            </a:r>
          </a:p>
          <a:p>
            <a:endParaRPr lang="en-US"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Buying up of old shop houses</a:t>
            </a:r>
          </a:p>
          <a:p>
            <a:pPr lvl="1"/>
            <a:r>
              <a:rPr lang="en-US" i="0" dirty="0" smtClean="0">
                <a:latin typeface="Comic Sans MS" charset="0"/>
                <a:ea typeface="Comic Sans MS" charset="0"/>
                <a:cs typeface="Comic Sans MS" charset="0"/>
              </a:rPr>
              <a:t>    Retail space: 85,000 square greet</a:t>
            </a:r>
          </a:p>
          <a:p>
            <a:pPr lvl="1"/>
            <a:r>
              <a:rPr lang="en-US" i="0" dirty="0" smtClean="0">
                <a:latin typeface="Comic Sans MS" charset="0"/>
                <a:ea typeface="Comic Sans MS" charset="0"/>
                <a:cs typeface="Comic Sans MS" charset="0"/>
              </a:rPr>
              <a:t>    130 room hotel</a:t>
            </a:r>
          </a:p>
          <a:p>
            <a:pPr lvl="1"/>
            <a:r>
              <a:rPr lang="en-US" i="0" dirty="0" smtClean="0">
                <a:latin typeface="Comic Sans MS" charset="0"/>
                <a:ea typeface="Comic Sans MS" charset="0"/>
                <a:cs typeface="Comic Sans MS" charset="0"/>
              </a:rPr>
              <a:t>     1996: Retail space: 160,000 square feet</a:t>
            </a:r>
            <a:endParaRPr lang="en-US" i="0" dirty="0">
              <a:latin typeface="Comic Sans MS" charset="0"/>
              <a:ea typeface="Comic Sans MS" charset="0"/>
              <a:cs typeface="Comic Sans MS" charset="0"/>
            </a:endParaRPr>
          </a:p>
        </p:txBody>
      </p:sp>
    </p:spTree>
    <p:extLst>
      <p:ext uri="{BB962C8B-B14F-4D97-AF65-F5344CB8AC3E}">
        <p14:creationId xmlns:p14="http://schemas.microsoft.com/office/powerpoint/2010/main" val="6919057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latin typeface="Comic Sans MS" charset="0"/>
                <a:ea typeface="Comic Sans MS" charset="0"/>
                <a:cs typeface="Comic Sans MS" charset="0"/>
              </a:rPr>
              <a:t>Retail Slump of mid 1990s</a:t>
            </a:r>
          </a:p>
          <a:p>
            <a:endParaRPr lang="en-US" dirty="0">
              <a:latin typeface="Comic Sans MS" charset="0"/>
              <a:ea typeface="Comic Sans MS" charset="0"/>
              <a:cs typeface="Comic Sans MS" charset="0"/>
            </a:endParaRPr>
          </a:p>
          <a:p>
            <a:r>
              <a:rPr lang="en-US" dirty="0" smtClean="0">
                <a:latin typeface="Comic Sans MS" charset="0"/>
                <a:ea typeface="Comic Sans MS" charset="0"/>
                <a:cs typeface="Comic Sans MS" charset="0"/>
              </a:rPr>
              <a:t>1997: Extended Mustafa Centre </a:t>
            </a:r>
            <a:r>
              <a:rPr lang="mr-IN" dirty="0" smtClean="0">
                <a:latin typeface="Comic Sans MS" charset="0"/>
                <a:ea typeface="Comic Sans MS" charset="0"/>
                <a:cs typeface="Comic Sans MS" charset="0"/>
              </a:rPr>
              <a:t>–</a:t>
            </a:r>
            <a:r>
              <a:rPr lang="en-US" dirty="0" smtClean="0">
                <a:latin typeface="Comic Sans MS" charset="0"/>
                <a:ea typeface="Comic Sans MS" charset="0"/>
                <a:cs typeface="Comic Sans MS" charset="0"/>
              </a:rPr>
              <a:t> S$25 million</a:t>
            </a:r>
          </a:p>
          <a:p>
            <a:endParaRPr lang="en-US" i="0" dirty="0">
              <a:latin typeface="Comic Sans MS" charset="0"/>
              <a:ea typeface="Comic Sans MS" charset="0"/>
              <a:cs typeface="Comic Sans MS" charset="0"/>
            </a:endParaRPr>
          </a:p>
          <a:p>
            <a:endParaRPr lang="en-US" smtClean="0">
              <a:latin typeface="Comic Sans MS" charset="0"/>
              <a:ea typeface="Comic Sans MS" charset="0"/>
              <a:cs typeface="Comic Sans MS" charset="0"/>
            </a:endParaRPr>
          </a:p>
          <a:p>
            <a:endParaRPr lang="en-US" i="0" dirty="0" smtClean="0">
              <a:latin typeface="Comic Sans MS" charset="0"/>
              <a:ea typeface="Comic Sans MS" charset="0"/>
              <a:cs typeface="Comic Sans MS" charset="0"/>
            </a:endParaRPr>
          </a:p>
          <a:p>
            <a:endParaRPr 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3121001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845" y="110067"/>
            <a:ext cx="9601200" cy="597709"/>
          </a:xfrm>
        </p:spPr>
        <p:txBody>
          <a:bodyPr>
            <a:normAutofit/>
          </a:bodyPr>
          <a:lstStyle/>
          <a:p>
            <a:r>
              <a:rPr lang="en-US" sz="3200" b="1" u="sng" dirty="0" smtClean="0">
                <a:solidFill>
                  <a:srgbClr val="FF0000"/>
                </a:solidFill>
                <a:latin typeface="Comic Sans MS" charset="0"/>
                <a:ea typeface="Comic Sans MS" charset="0"/>
                <a:cs typeface="Comic Sans MS" charset="0"/>
              </a:rPr>
              <a:t>Why do Firms exist? </a:t>
            </a:r>
            <a:endParaRPr lang="en-US" sz="3200" b="1" u="sng" dirty="0">
              <a:solidFill>
                <a:srgbClr val="FF0000"/>
              </a:solidFill>
              <a:latin typeface="Comic Sans MS" charset="0"/>
              <a:ea typeface="Comic Sans MS" charset="0"/>
              <a:cs typeface="Comic Sans MS" charset="0"/>
            </a:endParaRPr>
          </a:p>
        </p:txBody>
      </p:sp>
      <p:sp>
        <p:nvSpPr>
          <p:cNvPr id="3" name="Content Placeholder 2"/>
          <p:cNvSpPr>
            <a:spLocks noGrp="1"/>
          </p:cNvSpPr>
          <p:nvPr>
            <p:ph idx="1"/>
          </p:nvPr>
        </p:nvSpPr>
        <p:spPr>
          <a:xfrm>
            <a:off x="716845" y="707776"/>
            <a:ext cx="11475155" cy="6150224"/>
          </a:xfrm>
        </p:spPr>
        <p:txBody>
          <a:bodyPr>
            <a:normAutofit fontScale="25000" lnSpcReduction="20000"/>
          </a:bodyPr>
          <a:lstStyle/>
          <a:p>
            <a:pPr lvl="0"/>
            <a:r>
              <a:rPr lang="en-US" sz="9600" dirty="0" smtClean="0">
                <a:latin typeface="Comic Sans MS" charset="0"/>
                <a:ea typeface="Comic Sans MS" charset="0"/>
                <a:cs typeface="Comic Sans MS" charset="0"/>
              </a:rPr>
              <a:t>Why do we need firms? Why is everything not done by the Market?</a:t>
            </a:r>
          </a:p>
          <a:p>
            <a:pPr lvl="0"/>
            <a:r>
              <a:rPr lang="en-US" sz="9600" dirty="0" smtClean="0">
                <a:latin typeface="Comic Sans MS" charset="0"/>
                <a:ea typeface="Comic Sans MS" charset="0"/>
                <a:cs typeface="Comic Sans MS" charset="0"/>
              </a:rPr>
              <a:t>Ronald </a:t>
            </a:r>
            <a:r>
              <a:rPr lang="en-US" sz="9600" dirty="0" err="1" smtClean="0">
                <a:latin typeface="Comic Sans MS" charset="0"/>
                <a:ea typeface="Comic Sans MS" charset="0"/>
                <a:cs typeface="Comic Sans MS" charset="0"/>
              </a:rPr>
              <a:t>Coase</a:t>
            </a:r>
            <a:r>
              <a:rPr lang="en-US" sz="9600" dirty="0" smtClean="0">
                <a:latin typeface="Comic Sans MS" charset="0"/>
                <a:ea typeface="Comic Sans MS" charset="0"/>
                <a:cs typeface="Comic Sans MS" charset="0"/>
              </a:rPr>
              <a:t>, </a:t>
            </a:r>
            <a:r>
              <a:rPr lang="en-US" sz="9600" i="1" dirty="0" smtClean="0">
                <a:latin typeface="Comic Sans MS" charset="0"/>
                <a:ea typeface="Comic Sans MS" charset="0"/>
                <a:cs typeface="Comic Sans MS" charset="0"/>
              </a:rPr>
              <a:t>The Nature of the Firm </a:t>
            </a:r>
            <a:r>
              <a:rPr lang="en-US" sz="9600" dirty="0" smtClean="0">
                <a:latin typeface="Comic Sans MS" charset="0"/>
                <a:ea typeface="Comic Sans MS" charset="0"/>
                <a:cs typeface="Comic Sans MS" charset="0"/>
              </a:rPr>
              <a:t>(1937) </a:t>
            </a:r>
          </a:p>
          <a:p>
            <a:pPr lvl="1"/>
            <a:r>
              <a:rPr lang="en-GB" sz="9600" i="0" dirty="0" smtClean="0">
                <a:latin typeface="Comic Sans MS" charset="0"/>
                <a:ea typeface="Comic Sans MS" charset="0"/>
                <a:cs typeface="Comic Sans MS" charset="0"/>
              </a:rPr>
              <a:t>Firms exists because going to the market all the time imposes heavy transaction costs</a:t>
            </a:r>
            <a:endParaRPr lang="en-GB" sz="9600" i="0" dirty="0">
              <a:latin typeface="Comic Sans MS" charset="0"/>
              <a:ea typeface="Comic Sans MS" charset="0"/>
              <a:cs typeface="Comic Sans MS" charset="0"/>
            </a:endParaRPr>
          </a:p>
          <a:p>
            <a:pPr lvl="1"/>
            <a:r>
              <a:rPr lang="en-GB" sz="9600" i="0" dirty="0" smtClean="0">
                <a:latin typeface="Comic Sans MS" charset="0"/>
                <a:ea typeface="Comic Sans MS" charset="0"/>
                <a:cs typeface="Comic Sans MS" charset="0"/>
              </a:rPr>
              <a:t>Firms </a:t>
            </a:r>
            <a:r>
              <a:rPr lang="en-GB" sz="9600" i="0" dirty="0">
                <a:latin typeface="Comic Sans MS" charset="0"/>
                <a:ea typeface="Comic Sans MS" charset="0"/>
                <a:cs typeface="Comic Sans MS" charset="0"/>
              </a:rPr>
              <a:t>internalise </a:t>
            </a:r>
            <a:r>
              <a:rPr lang="en-GB" sz="9600" i="0" dirty="0" smtClean="0">
                <a:latin typeface="Comic Sans MS" charset="0"/>
                <a:ea typeface="Comic Sans MS" charset="0"/>
                <a:cs typeface="Comic Sans MS" charset="0"/>
              </a:rPr>
              <a:t>transactions </a:t>
            </a:r>
            <a:r>
              <a:rPr lang="en-GB" sz="9600" i="0" dirty="0">
                <a:latin typeface="Comic Sans MS" charset="0"/>
                <a:ea typeface="Comic Sans MS" charset="0"/>
                <a:cs typeface="Comic Sans MS" charset="0"/>
              </a:rPr>
              <a:t>inside </a:t>
            </a:r>
            <a:r>
              <a:rPr lang="en-GB" sz="9600" i="0" dirty="0" smtClean="0">
                <a:latin typeface="Comic Sans MS" charset="0"/>
                <a:ea typeface="Comic Sans MS" charset="0"/>
                <a:cs typeface="Comic Sans MS" charset="0"/>
              </a:rPr>
              <a:t>their </a:t>
            </a:r>
            <a:r>
              <a:rPr lang="en-GB" sz="9600" i="0" dirty="0">
                <a:latin typeface="Comic Sans MS" charset="0"/>
                <a:ea typeface="Comic Sans MS" charset="0"/>
                <a:cs typeface="Comic Sans MS" charset="0"/>
              </a:rPr>
              <a:t>legal boundaries </a:t>
            </a:r>
          </a:p>
          <a:p>
            <a:pPr lvl="1"/>
            <a:r>
              <a:rPr lang="en-GB" sz="9600" i="0" dirty="0" smtClean="0">
                <a:latin typeface="Comic Sans MS" charset="0"/>
                <a:ea typeface="Comic Sans MS" charset="0"/>
                <a:cs typeface="Comic Sans MS" charset="0"/>
              </a:rPr>
              <a:t>Firms need </a:t>
            </a:r>
            <a:r>
              <a:rPr lang="en-GB" sz="9600" i="0" dirty="0">
                <a:latin typeface="Comic Sans MS" charset="0"/>
                <a:ea typeface="Comic Sans MS" charset="0"/>
                <a:cs typeface="Comic Sans MS" charset="0"/>
              </a:rPr>
              <a:t>to </a:t>
            </a:r>
            <a:r>
              <a:rPr lang="en-GB" sz="9600" i="0" dirty="0" smtClean="0">
                <a:latin typeface="Comic Sans MS" charset="0"/>
                <a:ea typeface="Comic Sans MS" charset="0"/>
                <a:cs typeface="Comic Sans MS" charset="0"/>
              </a:rPr>
              <a:t>contain </a:t>
            </a:r>
            <a:r>
              <a:rPr lang="en-GB" sz="9600" i="0" dirty="0">
                <a:latin typeface="Comic Sans MS" charset="0"/>
                <a:ea typeface="Comic Sans MS" charset="0"/>
                <a:cs typeface="Comic Sans MS" charset="0"/>
              </a:rPr>
              <a:t>the costs of </a:t>
            </a:r>
            <a:r>
              <a:rPr lang="en-GB" sz="9600" i="0" dirty="0" smtClean="0">
                <a:latin typeface="Comic Sans MS" charset="0"/>
                <a:ea typeface="Comic Sans MS" charset="0"/>
                <a:cs typeface="Comic Sans MS" charset="0"/>
              </a:rPr>
              <a:t>transacting in the market</a:t>
            </a:r>
          </a:p>
          <a:p>
            <a:pPr lvl="1"/>
            <a:r>
              <a:rPr lang="en-GB" sz="9600" i="0" dirty="0" smtClean="0">
                <a:latin typeface="Comic Sans MS" charset="0"/>
                <a:ea typeface="Comic Sans MS" charset="0"/>
                <a:cs typeface="Comic Sans MS" charset="0"/>
              </a:rPr>
              <a:t>A device </a:t>
            </a:r>
            <a:r>
              <a:rPr lang="en-GB" sz="9600" i="0" dirty="0">
                <a:latin typeface="Comic Sans MS" charset="0"/>
                <a:ea typeface="Comic Sans MS" charset="0"/>
                <a:cs typeface="Comic Sans MS" charset="0"/>
              </a:rPr>
              <a:t>for creating long-term contracts when </a:t>
            </a:r>
            <a:r>
              <a:rPr lang="en-GB" sz="9600" i="0" dirty="0" smtClean="0">
                <a:latin typeface="Comic Sans MS" charset="0"/>
                <a:ea typeface="Comic Sans MS" charset="0"/>
                <a:cs typeface="Comic Sans MS" charset="0"/>
              </a:rPr>
              <a:t>short </a:t>
            </a:r>
            <a:r>
              <a:rPr lang="en-GB" sz="9600" i="0" dirty="0">
                <a:latin typeface="Comic Sans MS" charset="0"/>
                <a:ea typeface="Comic Sans MS" charset="0"/>
                <a:cs typeface="Comic Sans MS" charset="0"/>
              </a:rPr>
              <a:t>term contracts are too </a:t>
            </a:r>
            <a:r>
              <a:rPr lang="en-GB" sz="9600" i="0" dirty="0" smtClean="0">
                <a:latin typeface="Comic Sans MS" charset="0"/>
                <a:ea typeface="Comic Sans MS" charset="0"/>
                <a:cs typeface="Comic Sans MS" charset="0"/>
              </a:rPr>
              <a:t>bothersome</a:t>
            </a:r>
            <a:endParaRPr lang="en-GB" sz="9600" i="0" dirty="0">
              <a:latin typeface="Comic Sans MS" charset="0"/>
              <a:ea typeface="Comic Sans MS" charset="0"/>
              <a:cs typeface="Comic Sans MS" charset="0"/>
            </a:endParaRPr>
          </a:p>
          <a:p>
            <a:pPr lvl="1"/>
            <a:endParaRPr lang="en-GB" sz="9600" i="0" dirty="0" smtClean="0">
              <a:latin typeface="Comic Sans MS" charset="0"/>
              <a:ea typeface="Comic Sans MS" charset="0"/>
              <a:cs typeface="Comic Sans MS" charset="0"/>
            </a:endParaRPr>
          </a:p>
          <a:p>
            <a:r>
              <a:rPr lang="en-GB" sz="9600" i="0" dirty="0" smtClean="0">
                <a:latin typeface="Comic Sans MS" charset="0"/>
                <a:ea typeface="Comic Sans MS" charset="0"/>
                <a:cs typeface="Comic Sans MS" charset="0"/>
              </a:rPr>
              <a:t>Neo-</a:t>
            </a:r>
            <a:r>
              <a:rPr lang="en-GB" sz="9600" i="0" dirty="0" err="1" smtClean="0">
                <a:latin typeface="Comic Sans MS" charset="0"/>
                <a:ea typeface="Comic Sans MS" charset="0"/>
                <a:cs typeface="Comic Sans MS" charset="0"/>
              </a:rPr>
              <a:t>Coasians</a:t>
            </a:r>
            <a:r>
              <a:rPr lang="en-GB" sz="9600" i="0" dirty="0" smtClean="0">
                <a:latin typeface="Comic Sans MS" charset="0"/>
                <a:ea typeface="Comic Sans MS" charset="0"/>
                <a:cs typeface="Comic Sans MS" charset="0"/>
              </a:rPr>
              <a:t>:</a:t>
            </a:r>
            <a:endParaRPr lang="en-GB" sz="9600" dirty="0">
              <a:latin typeface="Comic Sans MS" charset="0"/>
              <a:ea typeface="Comic Sans MS" charset="0"/>
              <a:cs typeface="Comic Sans MS" charset="0"/>
            </a:endParaRPr>
          </a:p>
          <a:p>
            <a:pPr lvl="1"/>
            <a:r>
              <a:rPr lang="en-GB" sz="9600" i="0" dirty="0" smtClean="0">
                <a:latin typeface="Comic Sans MS" charset="0"/>
                <a:ea typeface="Comic Sans MS" charset="0"/>
                <a:cs typeface="Comic Sans MS" charset="0"/>
              </a:rPr>
              <a:t>Critique </a:t>
            </a:r>
            <a:r>
              <a:rPr lang="en-GB" sz="9600" i="0" dirty="0" err="1" smtClean="0">
                <a:latin typeface="Comic Sans MS" charset="0"/>
                <a:ea typeface="Comic Sans MS" charset="0"/>
                <a:cs typeface="Comic Sans MS" charset="0"/>
              </a:rPr>
              <a:t>Coase</a:t>
            </a:r>
            <a:r>
              <a:rPr lang="en-GB" sz="9600" i="0" dirty="0" smtClean="0">
                <a:latin typeface="Comic Sans MS" charset="0"/>
                <a:ea typeface="Comic Sans MS" charset="0"/>
                <a:cs typeface="Comic Sans MS" charset="0"/>
              </a:rPr>
              <a:t> for over emphasising transaction costs</a:t>
            </a:r>
          </a:p>
          <a:p>
            <a:pPr lvl="1"/>
            <a:r>
              <a:rPr lang="en-GB" sz="9600" i="0" dirty="0" smtClean="0">
                <a:latin typeface="Comic Sans MS" charset="0"/>
                <a:ea typeface="Comic Sans MS" charset="0"/>
                <a:cs typeface="Comic Sans MS" charset="0"/>
              </a:rPr>
              <a:t>Firms put together resources that markets cannot access</a:t>
            </a:r>
          </a:p>
          <a:p>
            <a:pPr marL="0" lvl="8" indent="0">
              <a:buNone/>
            </a:pPr>
            <a:r>
              <a:rPr lang="en-GB" sz="8400" dirty="0">
                <a:latin typeface="Comic Sans MS" charset="0"/>
                <a:ea typeface="Comic Sans MS" charset="0"/>
                <a:cs typeface="Comic Sans MS" charset="0"/>
              </a:rPr>
              <a:t> </a:t>
            </a:r>
            <a:r>
              <a:rPr lang="en-GB" sz="8400" dirty="0" smtClean="0">
                <a:latin typeface="Comic Sans MS" charset="0"/>
                <a:ea typeface="Comic Sans MS" charset="0"/>
                <a:cs typeface="Comic Sans MS" charset="0"/>
              </a:rPr>
              <a:t>             </a:t>
            </a:r>
            <a:r>
              <a:rPr lang="en-GB" sz="8400" i="0" dirty="0" smtClean="0">
                <a:latin typeface="Comic Sans MS" charset="0"/>
                <a:ea typeface="Comic Sans MS" charset="0"/>
                <a:cs typeface="Comic Sans MS" charset="0"/>
              </a:rPr>
              <a:t>Organisational Advantages of firms </a:t>
            </a:r>
          </a:p>
          <a:p>
            <a:pPr marL="0" lvl="8" indent="0">
              <a:buNone/>
            </a:pPr>
            <a:r>
              <a:rPr lang="en-GB" sz="9600" i="0" dirty="0" smtClean="0">
                <a:latin typeface="Comic Sans MS" charset="0"/>
                <a:ea typeface="Comic Sans MS" charset="0"/>
                <a:cs typeface="Comic Sans MS" charset="0"/>
              </a:rPr>
              <a:t>             Corporate culture</a:t>
            </a:r>
            <a:r>
              <a:rPr lang="en-GB" sz="9600" i="0" dirty="0">
                <a:latin typeface="Comic Sans MS" charset="0"/>
                <a:ea typeface="Comic Sans MS" charset="0"/>
                <a:cs typeface="Comic Sans MS" charset="0"/>
              </a:rPr>
              <a:t>; collective knowledge</a:t>
            </a:r>
            <a:r>
              <a:rPr lang="en-GB" sz="9600" dirty="0">
                <a:latin typeface="Comic Sans MS" charset="0"/>
                <a:ea typeface="Comic Sans MS" charset="0"/>
                <a:cs typeface="Comic Sans MS" charset="0"/>
              </a:rPr>
              <a:t> </a:t>
            </a:r>
            <a:endParaRPr lang="en-GB" sz="9600" dirty="0" smtClean="0">
              <a:latin typeface="Comic Sans MS" charset="0"/>
              <a:ea typeface="Comic Sans MS" charset="0"/>
              <a:cs typeface="Comic Sans MS" charset="0"/>
            </a:endParaRPr>
          </a:p>
          <a:p>
            <a:pPr marL="0" lvl="8" indent="0">
              <a:buNone/>
            </a:pPr>
            <a:r>
              <a:rPr lang="en-GB" sz="9600" i="0" dirty="0" smtClean="0">
                <a:latin typeface="Comic Sans MS" charset="0"/>
                <a:ea typeface="Comic Sans MS" charset="0"/>
                <a:cs typeface="Comic Sans MS" charset="0"/>
              </a:rPr>
              <a:t>             Organise production </a:t>
            </a:r>
            <a:r>
              <a:rPr lang="en-GB" sz="9600" i="0" dirty="0">
                <a:latin typeface="Comic Sans MS" charset="0"/>
                <a:ea typeface="Comic Sans MS" charset="0"/>
                <a:cs typeface="Comic Sans MS" charset="0"/>
              </a:rPr>
              <a:t>and create </a:t>
            </a:r>
            <a:r>
              <a:rPr lang="en-GB" sz="9600" i="0" dirty="0" smtClean="0">
                <a:latin typeface="Comic Sans MS" charset="0"/>
                <a:ea typeface="Comic Sans MS" charset="0"/>
                <a:cs typeface="Comic Sans MS" charset="0"/>
              </a:rPr>
              <a:t>knowledge </a:t>
            </a:r>
          </a:p>
          <a:p>
            <a:pPr marL="0" lvl="8" indent="0">
              <a:buNone/>
            </a:pPr>
            <a:r>
              <a:rPr lang="en-GB" sz="9600" dirty="0">
                <a:latin typeface="Comic Sans MS" charset="0"/>
                <a:ea typeface="Comic Sans MS" charset="0"/>
                <a:cs typeface="Comic Sans MS" charset="0"/>
              </a:rPr>
              <a:t> </a:t>
            </a:r>
            <a:r>
              <a:rPr lang="en-GB" sz="9600" dirty="0" smtClean="0">
                <a:latin typeface="Comic Sans MS" charset="0"/>
                <a:ea typeface="Comic Sans MS" charset="0"/>
                <a:cs typeface="Comic Sans MS" charset="0"/>
              </a:rPr>
              <a:t>             </a:t>
            </a:r>
            <a:r>
              <a:rPr lang="en-GB" sz="9600" i="0" dirty="0" smtClean="0">
                <a:latin typeface="Comic Sans MS" charset="0"/>
                <a:ea typeface="Comic Sans MS" charset="0"/>
                <a:cs typeface="Comic Sans MS" charset="0"/>
              </a:rPr>
              <a:t>Promote Innovation </a:t>
            </a:r>
            <a:r>
              <a:rPr lang="en-GB" sz="6400" dirty="0">
                <a:latin typeface="Comic Sans MS" charset="0"/>
                <a:ea typeface="Comic Sans MS" charset="0"/>
                <a:cs typeface="Comic Sans MS" charset="0"/>
              </a:rPr>
              <a:t> </a:t>
            </a:r>
          </a:p>
        </p:txBody>
      </p:sp>
    </p:spTree>
    <p:extLst>
      <p:ext uri="{BB962C8B-B14F-4D97-AF65-F5344CB8AC3E}">
        <p14:creationId xmlns:p14="http://schemas.microsoft.com/office/powerpoint/2010/main" val="187523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2978" y="121355"/>
            <a:ext cx="9601200" cy="1485900"/>
          </a:xfrm>
        </p:spPr>
        <p:txBody>
          <a:bodyPr>
            <a:normAutofit/>
          </a:bodyPr>
          <a:lstStyle/>
          <a:p>
            <a:r>
              <a:rPr lang="en-US" sz="3600" b="1" u="sng" dirty="0" smtClean="0">
                <a:solidFill>
                  <a:srgbClr val="FF0000"/>
                </a:solidFill>
                <a:latin typeface="Comic Sans MS" charset="0"/>
                <a:ea typeface="Comic Sans MS" charset="0"/>
                <a:cs typeface="Comic Sans MS" charset="0"/>
              </a:rPr>
              <a:t>The ‘Firm’ in Business History</a:t>
            </a:r>
            <a:endParaRPr lang="en-US" sz="3600" b="1" u="sng" dirty="0">
              <a:solidFill>
                <a:srgbClr val="FF0000"/>
              </a:solidFill>
              <a:latin typeface="Comic Sans MS" charset="0"/>
              <a:ea typeface="Comic Sans MS" charset="0"/>
              <a:cs typeface="Comic Sans MS" charset="0"/>
            </a:endParaRPr>
          </a:p>
        </p:txBody>
      </p:sp>
      <p:sp>
        <p:nvSpPr>
          <p:cNvPr id="5" name="Content Placeholder 4"/>
          <p:cNvSpPr>
            <a:spLocks noGrp="1"/>
          </p:cNvSpPr>
          <p:nvPr>
            <p:ph idx="1"/>
          </p:nvPr>
        </p:nvSpPr>
        <p:spPr>
          <a:xfrm>
            <a:off x="682977" y="1111954"/>
            <a:ext cx="10967155" cy="3606801"/>
          </a:xfrm>
        </p:spPr>
        <p:txBody>
          <a:bodyPr>
            <a:normAutofit fontScale="25000" lnSpcReduction="20000"/>
          </a:bodyPr>
          <a:lstStyle/>
          <a:p>
            <a:r>
              <a:rPr lang="en-US" sz="9600" dirty="0" smtClean="0">
                <a:latin typeface="Comic Sans MS" charset="0"/>
                <a:ea typeface="Comic Sans MS" charset="0"/>
                <a:cs typeface="Comic Sans MS" charset="0"/>
              </a:rPr>
              <a:t>Complex </a:t>
            </a:r>
            <a:r>
              <a:rPr lang="en-US" sz="9600" dirty="0">
                <a:latin typeface="Comic Sans MS" charset="0"/>
                <a:ea typeface="Comic Sans MS" charset="0"/>
                <a:cs typeface="Comic Sans MS" charset="0"/>
              </a:rPr>
              <a:t>units that evolve over </a:t>
            </a:r>
            <a:r>
              <a:rPr lang="en-US" sz="9600" dirty="0" smtClean="0">
                <a:latin typeface="Comic Sans MS" charset="0"/>
                <a:ea typeface="Comic Sans MS" charset="0"/>
                <a:cs typeface="Comic Sans MS" charset="0"/>
              </a:rPr>
              <a:t>time</a:t>
            </a:r>
          </a:p>
          <a:p>
            <a:endParaRPr lang="en-GB" sz="9600" dirty="0">
              <a:latin typeface="Comic Sans MS" charset="0"/>
              <a:ea typeface="Comic Sans MS" charset="0"/>
              <a:cs typeface="Comic Sans MS" charset="0"/>
            </a:endParaRPr>
          </a:p>
          <a:p>
            <a:pPr lvl="0"/>
            <a:r>
              <a:rPr lang="en-US" sz="9600" dirty="0">
                <a:latin typeface="Comic Sans MS" charset="0"/>
                <a:ea typeface="Comic Sans MS" charset="0"/>
                <a:cs typeface="Comic Sans MS" charset="0"/>
              </a:rPr>
              <a:t>D</a:t>
            </a:r>
            <a:r>
              <a:rPr lang="en-US" sz="9600" dirty="0" smtClean="0">
                <a:latin typeface="Comic Sans MS" charset="0"/>
                <a:ea typeface="Comic Sans MS" charset="0"/>
                <a:cs typeface="Comic Sans MS" charset="0"/>
              </a:rPr>
              <a:t>ifferences </a:t>
            </a:r>
            <a:r>
              <a:rPr lang="en-US" sz="9600" dirty="0">
                <a:latin typeface="Comic Sans MS" charset="0"/>
                <a:ea typeface="Comic Sans MS" charset="0"/>
                <a:cs typeface="Comic Sans MS" charset="0"/>
              </a:rPr>
              <a:t>in structures &amp; internal </a:t>
            </a:r>
            <a:r>
              <a:rPr lang="en-US" sz="9600" dirty="0" smtClean="0">
                <a:latin typeface="Comic Sans MS" charset="0"/>
                <a:ea typeface="Comic Sans MS" charset="0"/>
                <a:cs typeface="Comic Sans MS" charset="0"/>
              </a:rPr>
              <a:t>dynamics</a:t>
            </a:r>
          </a:p>
          <a:p>
            <a:pPr lvl="0"/>
            <a:endParaRPr lang="en-GB" sz="9600" dirty="0">
              <a:latin typeface="Comic Sans MS" charset="0"/>
              <a:ea typeface="Comic Sans MS" charset="0"/>
              <a:cs typeface="Comic Sans MS" charset="0"/>
            </a:endParaRPr>
          </a:p>
          <a:p>
            <a:pPr lvl="0"/>
            <a:r>
              <a:rPr lang="en-US" sz="9600" dirty="0">
                <a:latin typeface="Comic Sans MS" charset="0"/>
                <a:ea typeface="Comic Sans MS" charset="0"/>
                <a:cs typeface="Comic Sans MS" charset="0"/>
              </a:rPr>
              <a:t>Firms: in the same industry usually share common </a:t>
            </a:r>
            <a:r>
              <a:rPr lang="en-US" sz="9600" dirty="0" smtClean="0">
                <a:latin typeface="Comic Sans MS" charset="0"/>
                <a:ea typeface="Comic Sans MS" charset="0"/>
                <a:cs typeface="Comic Sans MS" charset="0"/>
              </a:rPr>
              <a:t>characteristics</a:t>
            </a:r>
            <a:endParaRPr lang="en-GB" sz="9600" dirty="0" smtClean="0">
              <a:latin typeface="Comic Sans MS" charset="0"/>
              <a:ea typeface="Comic Sans MS" charset="0"/>
              <a:cs typeface="Comic Sans MS" charset="0"/>
            </a:endParaRPr>
          </a:p>
          <a:p>
            <a:pPr lvl="0"/>
            <a:endParaRPr lang="en-GB" sz="9600" dirty="0">
              <a:latin typeface="Comic Sans MS" charset="0"/>
              <a:ea typeface="Comic Sans MS" charset="0"/>
              <a:cs typeface="Comic Sans MS" charset="0"/>
            </a:endParaRPr>
          </a:p>
          <a:p>
            <a:pPr lvl="0"/>
            <a:r>
              <a:rPr lang="en-US" sz="9600" dirty="0" smtClean="0">
                <a:latin typeface="Comic Sans MS" charset="0"/>
                <a:ea typeface="Comic Sans MS" charset="0"/>
                <a:cs typeface="Comic Sans MS" charset="0"/>
              </a:rPr>
              <a:t>Firms </a:t>
            </a:r>
            <a:r>
              <a:rPr lang="en-US" sz="9600" dirty="0">
                <a:latin typeface="Comic Sans MS" charset="0"/>
                <a:ea typeface="Comic Sans MS" charset="0"/>
                <a:cs typeface="Comic Sans MS" charset="0"/>
              </a:rPr>
              <a:t>are </a:t>
            </a:r>
            <a:r>
              <a:rPr lang="en-US" sz="9600" dirty="0" smtClean="0">
                <a:latin typeface="Comic Sans MS" charset="0"/>
                <a:ea typeface="Comic Sans MS" charset="0"/>
                <a:cs typeface="Comic Sans MS" charset="0"/>
              </a:rPr>
              <a:t>dynamic</a:t>
            </a:r>
          </a:p>
          <a:p>
            <a:pPr lvl="0"/>
            <a:endParaRPr lang="en-GB" sz="9600" dirty="0" smtClean="0">
              <a:latin typeface="Comic Sans MS" charset="0"/>
              <a:ea typeface="Comic Sans MS" charset="0"/>
              <a:cs typeface="Comic Sans MS" charset="0"/>
            </a:endParaRPr>
          </a:p>
          <a:p>
            <a:pPr lvl="0"/>
            <a:r>
              <a:rPr lang="en-GB" sz="9600" i="0" dirty="0" smtClean="0">
                <a:latin typeface="Comic Sans MS" charset="0"/>
                <a:ea typeface="Comic Sans MS" charset="0"/>
                <a:cs typeface="Comic Sans MS" charset="0"/>
              </a:rPr>
              <a:t>Role of </a:t>
            </a:r>
            <a:r>
              <a:rPr lang="en-US" sz="9600" i="0" dirty="0" smtClean="0">
                <a:latin typeface="Comic Sans MS" charset="0"/>
                <a:ea typeface="Comic Sans MS" charset="0"/>
                <a:cs typeface="Comic Sans MS" charset="0"/>
              </a:rPr>
              <a:t>Technology in the firms expansion</a:t>
            </a:r>
          </a:p>
          <a:p>
            <a:pPr lvl="0"/>
            <a:endParaRPr lang="en-US" sz="9600" dirty="0">
              <a:latin typeface="Comic Sans MS" charset="0"/>
              <a:ea typeface="Comic Sans MS" charset="0"/>
              <a:cs typeface="Comic Sans MS" charset="0"/>
            </a:endParaRPr>
          </a:p>
          <a:p>
            <a:pPr lvl="0"/>
            <a:r>
              <a:rPr lang="en-US" sz="9600" i="0" dirty="0" smtClean="0">
                <a:latin typeface="Comic Sans MS" charset="0"/>
                <a:ea typeface="Comic Sans MS" charset="0"/>
                <a:cs typeface="Comic Sans MS" charset="0"/>
              </a:rPr>
              <a:t>Evolution of firms linked to cultural </a:t>
            </a:r>
            <a:r>
              <a:rPr lang="en-US" sz="9600" i="0" dirty="0">
                <a:latin typeface="Comic Sans MS" charset="0"/>
                <a:ea typeface="Comic Sans MS" charset="0"/>
                <a:cs typeface="Comic Sans MS" charset="0"/>
              </a:rPr>
              <a:t>patterns and </a:t>
            </a:r>
            <a:r>
              <a:rPr lang="en-US" sz="9600" i="0" dirty="0" smtClean="0">
                <a:latin typeface="Comic Sans MS" charset="0"/>
                <a:ea typeface="Comic Sans MS" charset="0"/>
                <a:cs typeface="Comic Sans MS" charset="0"/>
              </a:rPr>
              <a:t>institutional elements of </a:t>
            </a:r>
            <a:r>
              <a:rPr lang="en-US" sz="9600" i="0" dirty="0">
                <a:latin typeface="Comic Sans MS" charset="0"/>
                <a:ea typeface="Comic Sans MS" charset="0"/>
                <a:cs typeface="Comic Sans MS" charset="0"/>
              </a:rPr>
              <a:t>different </a:t>
            </a:r>
            <a:r>
              <a:rPr lang="en-US" sz="9600" i="0" dirty="0" smtClean="0">
                <a:latin typeface="Comic Sans MS" charset="0"/>
                <a:ea typeface="Comic Sans MS" charset="0"/>
                <a:cs typeface="Comic Sans MS" charset="0"/>
              </a:rPr>
              <a:t>societies </a:t>
            </a:r>
            <a:r>
              <a:rPr lang="en-GB" dirty="0"/>
              <a:t> </a:t>
            </a:r>
          </a:p>
          <a:p>
            <a:endParaRPr lang="en-US" dirty="0"/>
          </a:p>
          <a:p>
            <a:endParaRPr lang="en-US" dirty="0" smtClean="0"/>
          </a:p>
        </p:txBody>
      </p:sp>
    </p:spTree>
    <p:extLst>
      <p:ext uri="{BB962C8B-B14F-4D97-AF65-F5344CB8AC3E}">
        <p14:creationId xmlns:p14="http://schemas.microsoft.com/office/powerpoint/2010/main" val="115210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21355"/>
            <a:ext cx="11808832" cy="826912"/>
          </a:xfrm>
        </p:spPr>
        <p:txBody>
          <a:bodyPr>
            <a:normAutofit fontScale="90000"/>
          </a:bodyPr>
          <a:lstStyle/>
          <a:p>
            <a:r>
              <a:rPr lang="en-US" sz="3200" u="sng" dirty="0" smtClean="0">
                <a:solidFill>
                  <a:srgbClr val="FF0000"/>
                </a:solidFill>
                <a:latin typeface="Comic Sans MS" charset="0"/>
                <a:ea typeface="Comic Sans MS" charset="0"/>
                <a:cs typeface="Comic Sans MS" charset="0"/>
              </a:rPr>
              <a:t>      Cold Storage in Singapore: Late 19</a:t>
            </a:r>
            <a:r>
              <a:rPr lang="en-US" sz="3200" u="sng" baseline="30000" dirty="0" smtClean="0">
                <a:solidFill>
                  <a:srgbClr val="FF0000"/>
                </a:solidFill>
                <a:latin typeface="Comic Sans MS" charset="0"/>
                <a:ea typeface="Comic Sans MS" charset="0"/>
                <a:cs typeface="Comic Sans MS" charset="0"/>
              </a:rPr>
              <a:t>th</a:t>
            </a:r>
            <a:r>
              <a:rPr lang="en-US" sz="3200" u="sng" dirty="0" smtClean="0">
                <a:solidFill>
                  <a:srgbClr val="FF0000"/>
                </a:solidFill>
                <a:latin typeface="Comic Sans MS" charset="0"/>
                <a:ea typeface="Comic Sans MS" charset="0"/>
                <a:cs typeface="Comic Sans MS" charset="0"/>
              </a:rPr>
              <a:t> c. Mechanization in Food Production</a:t>
            </a:r>
            <a:endParaRPr lang="en-US" sz="3200" u="sng" dirty="0">
              <a:solidFill>
                <a:srgbClr val="FF0000"/>
              </a:solidFill>
              <a:latin typeface="Comic Sans MS" charset="0"/>
              <a:ea typeface="Comic Sans MS" charset="0"/>
              <a:cs typeface="Comic Sans MS" charset="0"/>
            </a:endParaRPr>
          </a:p>
        </p:txBody>
      </p:sp>
      <p:sp>
        <p:nvSpPr>
          <p:cNvPr id="5" name="Content Placeholder 4"/>
          <p:cNvSpPr>
            <a:spLocks noGrp="1"/>
          </p:cNvSpPr>
          <p:nvPr>
            <p:ph idx="1"/>
          </p:nvPr>
        </p:nvSpPr>
        <p:spPr>
          <a:xfrm>
            <a:off x="682978" y="1123243"/>
            <a:ext cx="9601200" cy="5187245"/>
          </a:xfrm>
        </p:spPr>
        <p:txBody>
          <a:bodyPr>
            <a:noAutofit/>
          </a:bodyPr>
          <a:lstStyle/>
          <a:p>
            <a:r>
              <a:rPr lang="en-US" sz="2400" dirty="0" smtClean="0">
                <a:latin typeface="Comic Sans MS" charset="0"/>
                <a:ea typeface="Comic Sans MS" charset="0"/>
                <a:cs typeface="Comic Sans MS" charset="0"/>
              </a:rPr>
              <a:t>Modern Technologies and Food </a:t>
            </a:r>
          </a:p>
          <a:p>
            <a:pPr lvl="1"/>
            <a:r>
              <a:rPr lang="en-US" sz="2400" i="0" dirty="0" smtClean="0">
                <a:latin typeface="Comic Sans MS" charset="0"/>
                <a:ea typeface="Comic Sans MS" charset="0"/>
                <a:cs typeface="Comic Sans MS" charset="0"/>
              </a:rPr>
              <a:t>Food Processing </a:t>
            </a:r>
          </a:p>
          <a:p>
            <a:pPr lvl="1"/>
            <a:r>
              <a:rPr lang="en-US" sz="2400" i="0" dirty="0" smtClean="0">
                <a:latin typeface="Comic Sans MS" charset="0"/>
                <a:ea typeface="Comic Sans MS" charset="0"/>
                <a:cs typeface="Comic Sans MS" charset="0"/>
              </a:rPr>
              <a:t>Distribution for Mass Consumption</a:t>
            </a:r>
          </a:p>
          <a:p>
            <a:r>
              <a:rPr lang="en-US" sz="2400" dirty="0" smtClean="0">
                <a:latin typeface="Comic Sans MS" charset="0"/>
                <a:ea typeface="Comic Sans MS" charset="0"/>
                <a:cs typeface="Comic Sans MS" charset="0"/>
              </a:rPr>
              <a:t>Rapid Improvement in Transportation </a:t>
            </a:r>
          </a:p>
          <a:p>
            <a:r>
              <a:rPr lang="en-US" sz="2400" dirty="0" smtClean="0">
                <a:latin typeface="Comic Sans MS" charset="0"/>
                <a:ea typeface="Comic Sans MS" charset="0"/>
                <a:cs typeface="Comic Sans MS" charset="0"/>
              </a:rPr>
              <a:t>Changes in Agricultural production (1870s) </a:t>
            </a:r>
          </a:p>
          <a:p>
            <a:pPr marL="0" lvl="1" indent="0">
              <a:buNone/>
            </a:pPr>
            <a:endParaRPr lang="en-US" sz="2400" i="0" dirty="0" smtClean="0">
              <a:latin typeface="Comic Sans MS" charset="0"/>
              <a:ea typeface="Comic Sans MS" charset="0"/>
              <a:cs typeface="Comic Sans MS" charset="0"/>
            </a:endParaRPr>
          </a:p>
          <a:p>
            <a:r>
              <a:rPr lang="en-US" sz="2400" i="0" dirty="0" smtClean="0">
                <a:latin typeface="Comic Sans MS" charset="0"/>
                <a:ea typeface="Comic Sans MS" charset="0"/>
                <a:cs typeface="Comic Sans MS" charset="0"/>
              </a:rPr>
              <a:t>Standardized Food Products 1880s (large volume; small packages)</a:t>
            </a:r>
          </a:p>
          <a:p>
            <a:pPr lvl="3"/>
            <a:r>
              <a:rPr lang="en-US" sz="2400" i="0" dirty="0" smtClean="0">
                <a:latin typeface="Comic Sans MS" charset="0"/>
                <a:ea typeface="Comic Sans MS" charset="0"/>
                <a:cs typeface="Comic Sans MS" charset="0"/>
              </a:rPr>
              <a:t>Increasing popularity of English breakfast &amp; afternoon tea</a:t>
            </a:r>
          </a:p>
          <a:p>
            <a:pPr lvl="3"/>
            <a:r>
              <a:rPr lang="en-US" sz="2400" i="0" dirty="0" smtClean="0">
                <a:latin typeface="Comic Sans MS" charset="0"/>
                <a:ea typeface="Comic Sans MS" charset="0"/>
                <a:cs typeface="Comic Sans MS" charset="0"/>
              </a:rPr>
              <a:t>Rising demand for manufactured food</a:t>
            </a:r>
            <a:endParaRPr lang="en-US" sz="2400" i="0" dirty="0">
              <a:latin typeface="Comic Sans MS" charset="0"/>
              <a:ea typeface="Comic Sans MS" charset="0"/>
              <a:cs typeface="Comic Sans MS" charset="0"/>
            </a:endParaRPr>
          </a:p>
        </p:txBody>
      </p:sp>
    </p:spTree>
    <p:extLst>
      <p:ext uri="{BB962C8B-B14F-4D97-AF65-F5344CB8AC3E}">
        <p14:creationId xmlns:p14="http://schemas.microsoft.com/office/powerpoint/2010/main" val="184434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556" y="685800"/>
            <a:ext cx="10267244" cy="1485900"/>
          </a:xfrm>
        </p:spPr>
        <p:txBody>
          <a:bodyPr>
            <a:normAutofit/>
          </a:bodyPr>
          <a:lstStyle/>
          <a:p>
            <a:r>
              <a:rPr lang="en-US" sz="3200" dirty="0" smtClean="0">
                <a:solidFill>
                  <a:srgbClr val="FF0000"/>
                </a:solidFill>
                <a:latin typeface="Comic Sans MS"/>
                <a:cs typeface="Comic Sans MS"/>
              </a:rPr>
              <a:t>Singapore in the early 20</a:t>
            </a:r>
            <a:r>
              <a:rPr lang="en-US" sz="3200" baseline="30000" dirty="0" smtClean="0">
                <a:solidFill>
                  <a:srgbClr val="FF0000"/>
                </a:solidFill>
                <a:latin typeface="Comic Sans MS"/>
                <a:cs typeface="Comic Sans MS"/>
              </a:rPr>
              <a:t>th</a:t>
            </a:r>
            <a:r>
              <a:rPr lang="en-US" sz="3200" dirty="0" smtClean="0">
                <a:solidFill>
                  <a:srgbClr val="FF0000"/>
                </a:solidFill>
                <a:latin typeface="Comic Sans MS"/>
                <a:cs typeface="Comic Sans MS"/>
              </a:rPr>
              <a:t> c.</a:t>
            </a:r>
            <a:endParaRPr lang="en-US" sz="3200" dirty="0">
              <a:solidFill>
                <a:srgbClr val="FF0000"/>
              </a:solidFill>
              <a:latin typeface="Comic Sans MS"/>
              <a:cs typeface="Comic Sans MS"/>
            </a:endParaRPr>
          </a:p>
        </p:txBody>
      </p:sp>
      <p:sp>
        <p:nvSpPr>
          <p:cNvPr id="3" name="Content Placeholder 2"/>
          <p:cNvSpPr>
            <a:spLocks noGrp="1"/>
          </p:cNvSpPr>
          <p:nvPr>
            <p:ph idx="1"/>
          </p:nvPr>
        </p:nvSpPr>
        <p:spPr>
          <a:xfrm>
            <a:off x="750711" y="1636889"/>
            <a:ext cx="11300178" cy="5009444"/>
          </a:xfrm>
        </p:spPr>
        <p:txBody>
          <a:bodyPr>
            <a:noAutofit/>
          </a:bodyPr>
          <a:lstStyle/>
          <a:p>
            <a:r>
              <a:rPr lang="en-US" sz="2800" dirty="0">
                <a:latin typeface="Comic Sans MS" charset="0"/>
                <a:ea typeface="Comic Sans MS" charset="0"/>
                <a:cs typeface="Comic Sans MS" charset="0"/>
              </a:rPr>
              <a:t>Singapore, 1906: </a:t>
            </a:r>
          </a:p>
          <a:p>
            <a:pPr lvl="5">
              <a:spcBef>
                <a:spcPts val="1000"/>
              </a:spcBef>
            </a:pPr>
            <a:r>
              <a:rPr lang="en-US" sz="2600" i="0" dirty="0">
                <a:latin typeface="Comic Sans MS" charset="0"/>
                <a:ea typeface="Comic Sans MS" charset="0"/>
                <a:cs typeface="Comic Sans MS" charset="0"/>
              </a:rPr>
              <a:t>World’s 7</a:t>
            </a:r>
            <a:r>
              <a:rPr lang="en-US" sz="2600" i="0" baseline="30000" dirty="0">
                <a:latin typeface="Comic Sans MS" charset="0"/>
                <a:ea typeface="Comic Sans MS" charset="0"/>
                <a:cs typeface="Comic Sans MS" charset="0"/>
              </a:rPr>
              <a:t>th</a:t>
            </a:r>
            <a:r>
              <a:rPr lang="en-US" sz="2600" i="0" dirty="0">
                <a:latin typeface="Comic Sans MS" charset="0"/>
                <a:ea typeface="Comic Sans MS" charset="0"/>
                <a:cs typeface="Comic Sans MS" charset="0"/>
              </a:rPr>
              <a:t> largest port in terms of tonnage</a:t>
            </a:r>
          </a:p>
          <a:p>
            <a:pPr lvl="1"/>
            <a:r>
              <a:rPr lang="en-US" sz="2800" i="0" dirty="0" smtClean="0">
                <a:latin typeface="Comic Sans MS" charset="0"/>
                <a:ea typeface="Comic Sans MS" charset="0"/>
                <a:cs typeface="Comic Sans MS" charset="0"/>
              </a:rPr>
              <a:t>Electricity introduced</a:t>
            </a:r>
          </a:p>
          <a:p>
            <a:pPr lvl="1"/>
            <a:r>
              <a:rPr lang="en-US" sz="2800" i="0" dirty="0" smtClean="0">
                <a:latin typeface="Comic Sans MS" charset="0"/>
                <a:ea typeface="Comic Sans MS" charset="0"/>
                <a:cs typeface="Comic Sans MS" charset="0"/>
              </a:rPr>
              <a:t>After 1906 electric lighting replaced manually operated fans</a:t>
            </a:r>
          </a:p>
          <a:p>
            <a:pPr marL="0" lvl="1" indent="0">
              <a:buNone/>
            </a:pPr>
            <a:r>
              <a:rPr lang="en-US" sz="2800" i="0" dirty="0" smtClean="0">
                <a:latin typeface="Comic Sans MS" charset="0"/>
                <a:ea typeface="Comic Sans MS" charset="0"/>
                <a:cs typeface="Comic Sans MS" charset="0"/>
              </a:rPr>
              <a:t> </a:t>
            </a:r>
            <a:r>
              <a:rPr lang="en-US" sz="2800" i="0" dirty="0">
                <a:latin typeface="Comic Sans MS" charset="0"/>
                <a:ea typeface="Comic Sans MS" charset="0"/>
                <a:cs typeface="Comic Sans MS" charset="0"/>
              </a:rPr>
              <a:t>lighting and </a:t>
            </a:r>
            <a:r>
              <a:rPr lang="en-US" sz="2800" i="0" dirty="0" smtClean="0">
                <a:latin typeface="Comic Sans MS" charset="0"/>
                <a:ea typeface="Comic Sans MS" charset="0"/>
                <a:cs typeface="Comic Sans MS" charset="0"/>
              </a:rPr>
              <a:t>fans</a:t>
            </a:r>
          </a:p>
          <a:p>
            <a:pPr lvl="1"/>
            <a:endParaRPr lang="en-US" sz="2800" i="0" dirty="0">
              <a:latin typeface="Comic Sans MS" charset="0"/>
              <a:ea typeface="Comic Sans MS" charset="0"/>
              <a:cs typeface="Comic Sans MS" charset="0"/>
            </a:endParaRPr>
          </a:p>
          <a:p>
            <a:pPr lvl="1"/>
            <a:endParaRPr lang="en-US" sz="2800" i="0" dirty="0" smtClean="0">
              <a:latin typeface="Comic Sans MS" charset="0"/>
              <a:ea typeface="Comic Sans MS" charset="0"/>
              <a:cs typeface="Comic Sans MS" charset="0"/>
            </a:endParaRPr>
          </a:p>
          <a:p>
            <a:r>
              <a:rPr lang="en-US" sz="2800" i="0" dirty="0" smtClean="0">
                <a:latin typeface="Comic Sans MS" charset="0"/>
                <a:ea typeface="Comic Sans MS" charset="0"/>
                <a:cs typeface="Comic Sans MS" charset="0"/>
              </a:rPr>
              <a:t>1903</a:t>
            </a:r>
            <a:r>
              <a:rPr lang="en-US" sz="2800" i="0" dirty="0">
                <a:latin typeface="Comic Sans MS" charset="0"/>
                <a:ea typeface="Comic Sans MS" charset="0"/>
                <a:cs typeface="Comic Sans MS" charset="0"/>
              </a:rPr>
              <a:t>: Cold Storage: symbol of ‘British imperial taste’</a:t>
            </a:r>
          </a:p>
          <a:p>
            <a:pPr marL="0" indent="0">
              <a:buNone/>
            </a:pPr>
            <a:endParaRPr lang="en-US" sz="2800" dirty="0"/>
          </a:p>
        </p:txBody>
      </p:sp>
    </p:spTree>
    <p:extLst>
      <p:ext uri="{BB962C8B-B14F-4D97-AF65-F5344CB8AC3E}">
        <p14:creationId xmlns:p14="http://schemas.microsoft.com/office/powerpoint/2010/main" val="30931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9/95/Thomas_Benjamin_Kennington_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81" y="204773"/>
            <a:ext cx="6838950" cy="51339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mcvit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4634942"/>
            <a:ext cx="5524500" cy="20288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26077" y="541867"/>
            <a:ext cx="4889945" cy="954107"/>
          </a:xfrm>
          <a:prstGeom prst="rect">
            <a:avLst/>
          </a:prstGeom>
          <a:noFill/>
        </p:spPr>
        <p:txBody>
          <a:bodyPr wrap="square" rtlCol="0">
            <a:spAutoFit/>
          </a:bodyPr>
          <a:lstStyle/>
          <a:p>
            <a:r>
              <a:rPr lang="en-US" sz="2800" b="1" u="sng" dirty="0" smtClean="0">
                <a:solidFill>
                  <a:srgbClr val="FF0000"/>
                </a:solidFill>
                <a:latin typeface="Comic Sans MS" charset="0"/>
                <a:ea typeface="Comic Sans MS" charset="0"/>
                <a:cs typeface="Comic Sans MS" charset="0"/>
              </a:rPr>
              <a:t>Firms &amp; Brands in the 1880s</a:t>
            </a:r>
            <a:endParaRPr lang="en-US" sz="2800" b="1" u="sng" dirty="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93442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encrypted-tbn3.gstatic.com/images?q=tbn:ANd9GcQXKJ04nrta8kNjCi3lPC69JuuuQQuICE_QZhJv-RwIebhHfrwPvxRRrr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68" y="815093"/>
            <a:ext cx="5110377" cy="255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kello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28" y="3442852"/>
            <a:ext cx="6963171" cy="29864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quaker oa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018" y="3172178"/>
            <a:ext cx="3484525" cy="265450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Image result for lipt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dirty="0"/>
          </a:p>
        </p:txBody>
      </p:sp>
      <p:pic>
        <p:nvPicPr>
          <p:cNvPr id="2060" name="Picture 12" descr="Image result for lipt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0999" y="84368"/>
            <a:ext cx="4160545" cy="2455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41889" y="5346"/>
            <a:ext cx="7868327" cy="523220"/>
          </a:xfrm>
          <a:prstGeom prst="rect">
            <a:avLst/>
          </a:prstGeom>
          <a:noFill/>
        </p:spPr>
        <p:txBody>
          <a:bodyPr wrap="square" rtlCol="0">
            <a:spAutoFit/>
          </a:bodyPr>
          <a:lstStyle/>
          <a:p>
            <a:r>
              <a:rPr lang="en-US" sz="2800" b="1" u="sng" dirty="0" smtClean="0">
                <a:solidFill>
                  <a:srgbClr val="FF0000"/>
                </a:solidFill>
                <a:latin typeface="Comic Sans MS" charset="0"/>
                <a:ea typeface="Comic Sans MS" charset="0"/>
                <a:cs typeface="Comic Sans MS" charset="0"/>
              </a:rPr>
              <a:t>Firms and Brands, 1880s-1890s </a:t>
            </a:r>
            <a:endParaRPr lang="en-US" sz="2800" b="1" u="sng" dirty="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112067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hein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dirty="0"/>
          </a:p>
        </p:txBody>
      </p:sp>
      <p:pic>
        <p:nvPicPr>
          <p:cNvPr id="2052" name="Picture 4" descr="Image result for hein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9623" y="542783"/>
            <a:ext cx="1751994" cy="5272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ome-square-feature-1905-soup-truc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772" y="2013841"/>
            <a:ext cx="5555929" cy="35419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0" y="417689"/>
            <a:ext cx="5844794" cy="523220"/>
          </a:xfrm>
          <a:prstGeom prst="rect">
            <a:avLst/>
          </a:prstGeom>
          <a:noFill/>
        </p:spPr>
        <p:txBody>
          <a:bodyPr wrap="none" rtlCol="0">
            <a:spAutoFit/>
          </a:bodyPr>
          <a:lstStyle/>
          <a:p>
            <a:r>
              <a:rPr lang="en-US" sz="2800" b="1" u="sng" dirty="0" smtClean="0">
                <a:solidFill>
                  <a:srgbClr val="FF0000"/>
                </a:solidFill>
                <a:latin typeface="Comic Sans MS" charset="0"/>
                <a:ea typeface="Comic Sans MS" charset="0"/>
                <a:cs typeface="Comic Sans MS" charset="0"/>
              </a:rPr>
              <a:t>Firms and Brands, 1880s-1890s </a:t>
            </a:r>
            <a:endParaRPr lang="en-US" sz="2800" b="1" u="sng" dirty="0">
              <a:solidFill>
                <a:srgbClr val="FF0000"/>
              </a:solidFill>
              <a:latin typeface="Comic Sans MS" charset="0"/>
              <a:ea typeface="Comic Sans MS" charset="0"/>
              <a:cs typeface="Comic Sans MS" charset="0"/>
            </a:endParaRPr>
          </a:p>
        </p:txBody>
      </p:sp>
    </p:spTree>
    <p:extLst>
      <p:ext uri="{BB962C8B-B14F-4D97-AF65-F5344CB8AC3E}">
        <p14:creationId xmlns:p14="http://schemas.microsoft.com/office/powerpoint/2010/main" val="1629055882"/>
      </p:ext>
    </p:extLst>
  </p:cSld>
  <p:clrMapOvr>
    <a:masterClrMapping/>
  </p:clrMapOvr>
</p:sld>
</file>

<file path=ppt/theme/theme1.xml><?xml version="1.0" encoding="utf-8"?>
<a:theme xmlns:a="http://schemas.openxmlformats.org/drawingml/2006/main" name="Crop">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rop">
      <a:majorFont>
        <a:latin typeface="Franklin Gothic Book"/>
        <a:ea typeface=""/>
        <a:cs typeface=""/>
      </a:majorFont>
      <a:minorFont>
        <a:latin typeface="Franklin Gothic Book"/>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1107</TotalTime>
  <Words>1001</Words>
  <Application>Microsoft Macintosh PowerPoint</Application>
  <PresentationFormat>Custom</PresentationFormat>
  <Paragraphs>201</Paragraphs>
  <Slides>28</Slides>
  <Notes>23</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Crop</vt:lpstr>
      <vt:lpstr>   firm Histories  </vt:lpstr>
      <vt:lpstr>Lecture Outline</vt:lpstr>
      <vt:lpstr>Why do Firms exist? </vt:lpstr>
      <vt:lpstr>The ‘Firm’ in Business History</vt:lpstr>
      <vt:lpstr>      Cold Storage in Singapore: Late 19th c. Mechanization in Food Production</vt:lpstr>
      <vt:lpstr>Singapore in the early 20th c.</vt:lpstr>
      <vt:lpstr>PowerPoint Presentation</vt:lpstr>
      <vt:lpstr>PowerPoint Presentation</vt:lpstr>
      <vt:lpstr>PowerPoint Presentation</vt:lpstr>
      <vt:lpstr>Early Years of Cold Storage (I) </vt:lpstr>
      <vt:lpstr>PowerPoint Presentation</vt:lpstr>
      <vt:lpstr>PowerPoint Presentation</vt:lpstr>
      <vt:lpstr>PowerPoint Presentation</vt:lpstr>
      <vt:lpstr>Early Years of Cold Storage, 1903-1930s (II)  </vt:lpstr>
      <vt:lpstr>PowerPoint Presentation</vt:lpstr>
      <vt:lpstr>New Interests, 1920s - 1930s (I)</vt:lpstr>
      <vt:lpstr>Acquiring Royal Bakery  </vt:lpstr>
      <vt:lpstr>PowerPoint Presentation</vt:lpstr>
      <vt:lpstr>New Interests, 1920s - 1930s (II)      </vt:lpstr>
      <vt:lpstr>PowerPoint Presentation</vt:lpstr>
      <vt:lpstr>‘From Grocery Store to Super-Market Style Food Retailing’</vt:lpstr>
      <vt:lpstr>PowerPoint Presentation</vt:lpstr>
      <vt:lpstr>PowerPoint Presentation</vt:lpstr>
      <vt:lpstr>PowerPoint Presentation</vt:lpstr>
      <vt:lpstr>PowerPoint Presentation</vt:lpstr>
      <vt:lpstr>Early Years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Gyanesh Kudaisya</dc:creator>
  <cp:lastModifiedBy>Vrinda Kudaisya</cp:lastModifiedBy>
  <cp:revision>87</cp:revision>
  <cp:lastPrinted>2017-02-27T01:53:29Z</cp:lastPrinted>
  <dcterms:created xsi:type="dcterms:W3CDTF">2017-02-06T09:31:18Z</dcterms:created>
  <dcterms:modified xsi:type="dcterms:W3CDTF">2019-03-02T03:52:47Z</dcterms:modified>
</cp:coreProperties>
</file>